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6" r:id="rId9"/>
    <p:sldId id="267" r:id="rId10"/>
    <p:sldId id="263" r:id="rId11"/>
    <p:sldId id="264" r:id="rId12"/>
    <p:sldId id="265"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6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62BE4C-35F6-47D1-8586-94C5B1EB6666}" type="datetimeFigureOut">
              <a:rPr lang="de-DE" smtClean="0"/>
              <a:t>22.11.2024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CE54E-E3BA-48B5-A9E4-6CBF4E6BE43F}" type="slidenum">
              <a:rPr lang="de-DE" smtClean="0"/>
              <a:t>‹Nr.›</a:t>
            </a:fld>
            <a:endParaRPr lang="de-DE"/>
          </a:p>
        </p:txBody>
      </p:sp>
    </p:spTree>
    <p:extLst>
      <p:ext uri="{BB962C8B-B14F-4D97-AF65-F5344CB8AC3E}">
        <p14:creationId xmlns:p14="http://schemas.microsoft.com/office/powerpoint/2010/main" val="887881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Hier füge ich meistens Verweise auf aktuelle Zeitungsartikel ein, die das diskutieren… (es gibt immer welche)</a:t>
            </a:r>
          </a:p>
        </p:txBody>
      </p:sp>
      <p:sp>
        <p:nvSpPr>
          <p:cNvPr id="4" name="Foliennummernplatzhalter 3"/>
          <p:cNvSpPr>
            <a:spLocks noGrp="1"/>
          </p:cNvSpPr>
          <p:nvPr>
            <p:ph type="sldNum" sz="quarter" idx="5"/>
          </p:nvPr>
        </p:nvSpPr>
        <p:spPr/>
        <p:txBody>
          <a:bodyPr/>
          <a:lstStyle/>
          <a:p>
            <a:fld id="{35ACE54E-E3BA-48B5-A9E4-6CBF4E6BE43F}" type="slidenum">
              <a:rPr lang="de-DE" smtClean="0"/>
              <a:t>5</a:t>
            </a:fld>
            <a:endParaRPr lang="de-DE"/>
          </a:p>
        </p:txBody>
      </p:sp>
    </p:spTree>
    <p:extLst>
      <p:ext uri="{BB962C8B-B14F-4D97-AF65-F5344CB8AC3E}">
        <p14:creationId xmlns:p14="http://schemas.microsoft.com/office/powerpoint/2010/main" val="3002819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E57F7E-2CA4-BB16-2842-076D95C47B99}"/>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76394572-F125-00C5-6961-BD35CB3EE5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56CE306C-0EA7-D128-21F5-AB72A03F8152}"/>
              </a:ext>
            </a:extLst>
          </p:cNvPr>
          <p:cNvSpPr>
            <a:spLocks noGrp="1"/>
          </p:cNvSpPr>
          <p:nvPr>
            <p:ph type="dt" sz="half" idx="10"/>
          </p:nvPr>
        </p:nvSpPr>
        <p:spPr/>
        <p:txBody>
          <a:bodyPr/>
          <a:lstStyle/>
          <a:p>
            <a:fld id="{D5E891AF-559E-4B16-82AE-419F545E48C1}" type="datetimeFigureOut">
              <a:rPr lang="de-DE" smtClean="0"/>
              <a:t>22.11.2024</a:t>
            </a:fld>
            <a:endParaRPr lang="de-DE"/>
          </a:p>
        </p:txBody>
      </p:sp>
      <p:sp>
        <p:nvSpPr>
          <p:cNvPr id="5" name="Fußzeilenplatzhalter 4">
            <a:extLst>
              <a:ext uri="{FF2B5EF4-FFF2-40B4-BE49-F238E27FC236}">
                <a16:creationId xmlns:a16="http://schemas.microsoft.com/office/drawing/2014/main" id="{B61C48B7-F388-43B8-0EA3-E8F2B975207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9CFE45C-4F74-2EBE-4D3E-1678C5D5CD88}"/>
              </a:ext>
            </a:extLst>
          </p:cNvPr>
          <p:cNvSpPr>
            <a:spLocks noGrp="1"/>
          </p:cNvSpPr>
          <p:nvPr>
            <p:ph type="sldNum" sz="quarter" idx="12"/>
          </p:nvPr>
        </p:nvSpPr>
        <p:spPr/>
        <p:txBody>
          <a:bodyPr/>
          <a:lstStyle/>
          <a:p>
            <a:fld id="{0281949C-DB07-4481-AD8E-8CAF234433F4}" type="slidenum">
              <a:rPr lang="de-DE" smtClean="0"/>
              <a:t>‹Nr.›</a:t>
            </a:fld>
            <a:endParaRPr lang="de-DE"/>
          </a:p>
        </p:txBody>
      </p:sp>
    </p:spTree>
    <p:extLst>
      <p:ext uri="{BB962C8B-B14F-4D97-AF65-F5344CB8AC3E}">
        <p14:creationId xmlns:p14="http://schemas.microsoft.com/office/powerpoint/2010/main" val="272996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FF4F2-84C4-11E7-237F-9302887CBD31}"/>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FB0B523-072B-5A6F-E1D5-97A773ACA04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7131D9C-CEFF-F101-D6AB-0BDF037BCA6D}"/>
              </a:ext>
            </a:extLst>
          </p:cNvPr>
          <p:cNvSpPr>
            <a:spLocks noGrp="1"/>
          </p:cNvSpPr>
          <p:nvPr>
            <p:ph type="dt" sz="half" idx="10"/>
          </p:nvPr>
        </p:nvSpPr>
        <p:spPr/>
        <p:txBody>
          <a:bodyPr/>
          <a:lstStyle/>
          <a:p>
            <a:fld id="{D5E891AF-559E-4B16-82AE-419F545E48C1}" type="datetimeFigureOut">
              <a:rPr lang="de-DE" smtClean="0"/>
              <a:t>22.11.2024</a:t>
            </a:fld>
            <a:endParaRPr lang="de-DE"/>
          </a:p>
        </p:txBody>
      </p:sp>
      <p:sp>
        <p:nvSpPr>
          <p:cNvPr id="5" name="Fußzeilenplatzhalter 4">
            <a:extLst>
              <a:ext uri="{FF2B5EF4-FFF2-40B4-BE49-F238E27FC236}">
                <a16:creationId xmlns:a16="http://schemas.microsoft.com/office/drawing/2014/main" id="{ABECA9F3-45C4-DD31-1DD8-BBE62CC4C05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824B845-D5A5-F4BE-E91D-28889CC468D9}"/>
              </a:ext>
            </a:extLst>
          </p:cNvPr>
          <p:cNvSpPr>
            <a:spLocks noGrp="1"/>
          </p:cNvSpPr>
          <p:nvPr>
            <p:ph type="sldNum" sz="quarter" idx="12"/>
          </p:nvPr>
        </p:nvSpPr>
        <p:spPr/>
        <p:txBody>
          <a:bodyPr/>
          <a:lstStyle/>
          <a:p>
            <a:fld id="{0281949C-DB07-4481-AD8E-8CAF234433F4}" type="slidenum">
              <a:rPr lang="de-DE" smtClean="0"/>
              <a:t>‹Nr.›</a:t>
            </a:fld>
            <a:endParaRPr lang="de-DE"/>
          </a:p>
        </p:txBody>
      </p:sp>
    </p:spTree>
    <p:extLst>
      <p:ext uri="{BB962C8B-B14F-4D97-AF65-F5344CB8AC3E}">
        <p14:creationId xmlns:p14="http://schemas.microsoft.com/office/powerpoint/2010/main" val="1148271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9C8A01D-3B15-3D2D-5F52-1BE18C4F33B6}"/>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5E92C63-52E5-0EFE-59E8-BF69B8F5E91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A35F119-6012-3DFD-0E19-4D057C1FAE8B}"/>
              </a:ext>
            </a:extLst>
          </p:cNvPr>
          <p:cNvSpPr>
            <a:spLocks noGrp="1"/>
          </p:cNvSpPr>
          <p:nvPr>
            <p:ph type="dt" sz="half" idx="10"/>
          </p:nvPr>
        </p:nvSpPr>
        <p:spPr/>
        <p:txBody>
          <a:bodyPr/>
          <a:lstStyle/>
          <a:p>
            <a:fld id="{D5E891AF-559E-4B16-82AE-419F545E48C1}" type="datetimeFigureOut">
              <a:rPr lang="de-DE" smtClean="0"/>
              <a:t>22.11.2024</a:t>
            </a:fld>
            <a:endParaRPr lang="de-DE"/>
          </a:p>
        </p:txBody>
      </p:sp>
      <p:sp>
        <p:nvSpPr>
          <p:cNvPr id="5" name="Fußzeilenplatzhalter 4">
            <a:extLst>
              <a:ext uri="{FF2B5EF4-FFF2-40B4-BE49-F238E27FC236}">
                <a16:creationId xmlns:a16="http://schemas.microsoft.com/office/drawing/2014/main" id="{86A78947-920A-90A7-F9A7-A67B493F560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0EADDDD-13BF-4D7C-A135-C5F75971C4F9}"/>
              </a:ext>
            </a:extLst>
          </p:cNvPr>
          <p:cNvSpPr>
            <a:spLocks noGrp="1"/>
          </p:cNvSpPr>
          <p:nvPr>
            <p:ph type="sldNum" sz="quarter" idx="12"/>
          </p:nvPr>
        </p:nvSpPr>
        <p:spPr/>
        <p:txBody>
          <a:bodyPr/>
          <a:lstStyle/>
          <a:p>
            <a:fld id="{0281949C-DB07-4481-AD8E-8CAF234433F4}" type="slidenum">
              <a:rPr lang="de-DE" smtClean="0"/>
              <a:t>‹Nr.›</a:t>
            </a:fld>
            <a:endParaRPr lang="de-DE"/>
          </a:p>
        </p:txBody>
      </p:sp>
    </p:spTree>
    <p:extLst>
      <p:ext uri="{BB962C8B-B14F-4D97-AF65-F5344CB8AC3E}">
        <p14:creationId xmlns:p14="http://schemas.microsoft.com/office/powerpoint/2010/main" val="305413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C54E3D-6339-D7F1-11F0-54072663498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F28C11C-CF13-3492-D8F0-7E3B19D141E9}"/>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41DBC5B-7652-01FA-EB01-9F4A82E7224C}"/>
              </a:ext>
            </a:extLst>
          </p:cNvPr>
          <p:cNvSpPr>
            <a:spLocks noGrp="1"/>
          </p:cNvSpPr>
          <p:nvPr>
            <p:ph type="dt" sz="half" idx="10"/>
          </p:nvPr>
        </p:nvSpPr>
        <p:spPr/>
        <p:txBody>
          <a:bodyPr/>
          <a:lstStyle/>
          <a:p>
            <a:fld id="{D5E891AF-559E-4B16-82AE-419F545E48C1}" type="datetimeFigureOut">
              <a:rPr lang="de-DE" smtClean="0"/>
              <a:t>22.11.2024</a:t>
            </a:fld>
            <a:endParaRPr lang="de-DE"/>
          </a:p>
        </p:txBody>
      </p:sp>
      <p:sp>
        <p:nvSpPr>
          <p:cNvPr id="5" name="Fußzeilenplatzhalter 4">
            <a:extLst>
              <a:ext uri="{FF2B5EF4-FFF2-40B4-BE49-F238E27FC236}">
                <a16:creationId xmlns:a16="http://schemas.microsoft.com/office/drawing/2014/main" id="{9D090099-6DAE-6345-2D53-40B88005B3A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76E724B-2809-1E16-867F-99DDCE6FA65A}"/>
              </a:ext>
            </a:extLst>
          </p:cNvPr>
          <p:cNvSpPr>
            <a:spLocks noGrp="1"/>
          </p:cNvSpPr>
          <p:nvPr>
            <p:ph type="sldNum" sz="quarter" idx="12"/>
          </p:nvPr>
        </p:nvSpPr>
        <p:spPr/>
        <p:txBody>
          <a:bodyPr/>
          <a:lstStyle/>
          <a:p>
            <a:fld id="{0281949C-DB07-4481-AD8E-8CAF234433F4}" type="slidenum">
              <a:rPr lang="de-DE" smtClean="0"/>
              <a:t>‹Nr.›</a:t>
            </a:fld>
            <a:endParaRPr lang="de-DE"/>
          </a:p>
        </p:txBody>
      </p:sp>
    </p:spTree>
    <p:extLst>
      <p:ext uri="{BB962C8B-B14F-4D97-AF65-F5344CB8AC3E}">
        <p14:creationId xmlns:p14="http://schemas.microsoft.com/office/powerpoint/2010/main" val="186293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4E5F1F-B7CB-F4D3-4624-8D710D95F64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A2A212EC-DC8D-DB9E-ADB3-586575A3C3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FA25285-17C2-9A1E-177B-7AC766304AD5}"/>
              </a:ext>
            </a:extLst>
          </p:cNvPr>
          <p:cNvSpPr>
            <a:spLocks noGrp="1"/>
          </p:cNvSpPr>
          <p:nvPr>
            <p:ph type="dt" sz="half" idx="10"/>
          </p:nvPr>
        </p:nvSpPr>
        <p:spPr/>
        <p:txBody>
          <a:bodyPr/>
          <a:lstStyle/>
          <a:p>
            <a:fld id="{D5E891AF-559E-4B16-82AE-419F545E48C1}" type="datetimeFigureOut">
              <a:rPr lang="de-DE" smtClean="0"/>
              <a:t>22.11.2024</a:t>
            </a:fld>
            <a:endParaRPr lang="de-DE"/>
          </a:p>
        </p:txBody>
      </p:sp>
      <p:sp>
        <p:nvSpPr>
          <p:cNvPr id="5" name="Fußzeilenplatzhalter 4">
            <a:extLst>
              <a:ext uri="{FF2B5EF4-FFF2-40B4-BE49-F238E27FC236}">
                <a16:creationId xmlns:a16="http://schemas.microsoft.com/office/drawing/2014/main" id="{FD250C02-FEEE-C0CD-48B0-697ECA340F2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0ACCB99-5856-2A22-4639-452E6B8BCA3A}"/>
              </a:ext>
            </a:extLst>
          </p:cNvPr>
          <p:cNvSpPr>
            <a:spLocks noGrp="1"/>
          </p:cNvSpPr>
          <p:nvPr>
            <p:ph type="sldNum" sz="quarter" idx="12"/>
          </p:nvPr>
        </p:nvSpPr>
        <p:spPr/>
        <p:txBody>
          <a:bodyPr/>
          <a:lstStyle/>
          <a:p>
            <a:fld id="{0281949C-DB07-4481-AD8E-8CAF234433F4}" type="slidenum">
              <a:rPr lang="de-DE" smtClean="0"/>
              <a:t>‹Nr.›</a:t>
            </a:fld>
            <a:endParaRPr lang="de-DE"/>
          </a:p>
        </p:txBody>
      </p:sp>
    </p:spTree>
    <p:extLst>
      <p:ext uri="{BB962C8B-B14F-4D97-AF65-F5344CB8AC3E}">
        <p14:creationId xmlns:p14="http://schemas.microsoft.com/office/powerpoint/2010/main" val="1331254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00FE17-B15B-AEB7-2A73-9B170ECEE2A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FD07FE-4B91-0DF3-2CB2-5FD85A1C30D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BABD3C7-E35C-C941-8EA6-7D57698CEEB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7ACA8A8E-2A53-2D11-EFD2-D8CA30777B6F}"/>
              </a:ext>
            </a:extLst>
          </p:cNvPr>
          <p:cNvSpPr>
            <a:spLocks noGrp="1"/>
          </p:cNvSpPr>
          <p:nvPr>
            <p:ph type="dt" sz="half" idx="10"/>
          </p:nvPr>
        </p:nvSpPr>
        <p:spPr/>
        <p:txBody>
          <a:bodyPr/>
          <a:lstStyle/>
          <a:p>
            <a:fld id="{D5E891AF-559E-4B16-82AE-419F545E48C1}" type="datetimeFigureOut">
              <a:rPr lang="de-DE" smtClean="0"/>
              <a:t>22.11.2024</a:t>
            </a:fld>
            <a:endParaRPr lang="de-DE"/>
          </a:p>
        </p:txBody>
      </p:sp>
      <p:sp>
        <p:nvSpPr>
          <p:cNvPr id="6" name="Fußzeilenplatzhalter 5">
            <a:extLst>
              <a:ext uri="{FF2B5EF4-FFF2-40B4-BE49-F238E27FC236}">
                <a16:creationId xmlns:a16="http://schemas.microsoft.com/office/drawing/2014/main" id="{2EC4A747-DC9C-341A-C602-C0972C472C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6F2DF83-94B0-CBAB-D7CB-358160FB0EEE}"/>
              </a:ext>
            </a:extLst>
          </p:cNvPr>
          <p:cNvSpPr>
            <a:spLocks noGrp="1"/>
          </p:cNvSpPr>
          <p:nvPr>
            <p:ph type="sldNum" sz="quarter" idx="12"/>
          </p:nvPr>
        </p:nvSpPr>
        <p:spPr/>
        <p:txBody>
          <a:bodyPr/>
          <a:lstStyle/>
          <a:p>
            <a:fld id="{0281949C-DB07-4481-AD8E-8CAF234433F4}" type="slidenum">
              <a:rPr lang="de-DE" smtClean="0"/>
              <a:t>‹Nr.›</a:t>
            </a:fld>
            <a:endParaRPr lang="de-DE"/>
          </a:p>
        </p:txBody>
      </p:sp>
    </p:spTree>
    <p:extLst>
      <p:ext uri="{BB962C8B-B14F-4D97-AF65-F5344CB8AC3E}">
        <p14:creationId xmlns:p14="http://schemas.microsoft.com/office/powerpoint/2010/main" val="927817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E2B57D-4226-20CA-1E01-FB642487169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6A786040-B5CC-85ED-1EA8-E2152FDA43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0577A5E-8F26-FFE4-ACA9-CB6CEDA05887}"/>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CCDF25A-96CC-5E77-2821-FD5A5B55B9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C46C667-AFAC-BA15-416D-36CD2440243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E888106-ADDB-F0AC-3BE0-BBE49C4AE81E}"/>
              </a:ext>
            </a:extLst>
          </p:cNvPr>
          <p:cNvSpPr>
            <a:spLocks noGrp="1"/>
          </p:cNvSpPr>
          <p:nvPr>
            <p:ph type="dt" sz="half" idx="10"/>
          </p:nvPr>
        </p:nvSpPr>
        <p:spPr/>
        <p:txBody>
          <a:bodyPr/>
          <a:lstStyle/>
          <a:p>
            <a:fld id="{D5E891AF-559E-4B16-82AE-419F545E48C1}" type="datetimeFigureOut">
              <a:rPr lang="de-DE" smtClean="0"/>
              <a:t>22.11.2024</a:t>
            </a:fld>
            <a:endParaRPr lang="de-DE"/>
          </a:p>
        </p:txBody>
      </p:sp>
      <p:sp>
        <p:nvSpPr>
          <p:cNvPr id="8" name="Fußzeilenplatzhalter 7">
            <a:extLst>
              <a:ext uri="{FF2B5EF4-FFF2-40B4-BE49-F238E27FC236}">
                <a16:creationId xmlns:a16="http://schemas.microsoft.com/office/drawing/2014/main" id="{B4823357-54D4-0070-46B2-1854E8F9BC4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8660B2F4-C7F3-3A87-666D-026DA30E0D19}"/>
              </a:ext>
            </a:extLst>
          </p:cNvPr>
          <p:cNvSpPr>
            <a:spLocks noGrp="1"/>
          </p:cNvSpPr>
          <p:nvPr>
            <p:ph type="sldNum" sz="quarter" idx="12"/>
          </p:nvPr>
        </p:nvSpPr>
        <p:spPr/>
        <p:txBody>
          <a:bodyPr/>
          <a:lstStyle/>
          <a:p>
            <a:fld id="{0281949C-DB07-4481-AD8E-8CAF234433F4}" type="slidenum">
              <a:rPr lang="de-DE" smtClean="0"/>
              <a:t>‹Nr.›</a:t>
            </a:fld>
            <a:endParaRPr lang="de-DE"/>
          </a:p>
        </p:txBody>
      </p:sp>
    </p:spTree>
    <p:extLst>
      <p:ext uri="{BB962C8B-B14F-4D97-AF65-F5344CB8AC3E}">
        <p14:creationId xmlns:p14="http://schemas.microsoft.com/office/powerpoint/2010/main" val="260723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3A58BE-2F7D-36B9-B368-D9DD9E8784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CDCFA49-E7FB-C299-F3AA-EAF60B537CE2}"/>
              </a:ext>
            </a:extLst>
          </p:cNvPr>
          <p:cNvSpPr>
            <a:spLocks noGrp="1"/>
          </p:cNvSpPr>
          <p:nvPr>
            <p:ph type="dt" sz="half" idx="10"/>
          </p:nvPr>
        </p:nvSpPr>
        <p:spPr/>
        <p:txBody>
          <a:bodyPr/>
          <a:lstStyle/>
          <a:p>
            <a:fld id="{D5E891AF-559E-4B16-82AE-419F545E48C1}" type="datetimeFigureOut">
              <a:rPr lang="de-DE" smtClean="0"/>
              <a:t>22.11.2024</a:t>
            </a:fld>
            <a:endParaRPr lang="de-DE"/>
          </a:p>
        </p:txBody>
      </p:sp>
      <p:sp>
        <p:nvSpPr>
          <p:cNvPr id="4" name="Fußzeilenplatzhalter 3">
            <a:extLst>
              <a:ext uri="{FF2B5EF4-FFF2-40B4-BE49-F238E27FC236}">
                <a16:creationId xmlns:a16="http://schemas.microsoft.com/office/drawing/2014/main" id="{22BA03C2-C7DB-3A55-2798-11D14116B48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F7BDDE9D-19B2-6E12-E145-244A589F926D}"/>
              </a:ext>
            </a:extLst>
          </p:cNvPr>
          <p:cNvSpPr>
            <a:spLocks noGrp="1"/>
          </p:cNvSpPr>
          <p:nvPr>
            <p:ph type="sldNum" sz="quarter" idx="12"/>
          </p:nvPr>
        </p:nvSpPr>
        <p:spPr/>
        <p:txBody>
          <a:bodyPr/>
          <a:lstStyle/>
          <a:p>
            <a:fld id="{0281949C-DB07-4481-AD8E-8CAF234433F4}" type="slidenum">
              <a:rPr lang="de-DE" smtClean="0"/>
              <a:t>‹Nr.›</a:t>
            </a:fld>
            <a:endParaRPr lang="de-DE"/>
          </a:p>
        </p:txBody>
      </p:sp>
    </p:spTree>
    <p:extLst>
      <p:ext uri="{BB962C8B-B14F-4D97-AF65-F5344CB8AC3E}">
        <p14:creationId xmlns:p14="http://schemas.microsoft.com/office/powerpoint/2010/main" val="4165403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4856B7-8397-0696-B3EA-C5C4D226971B}"/>
              </a:ext>
            </a:extLst>
          </p:cNvPr>
          <p:cNvSpPr>
            <a:spLocks noGrp="1"/>
          </p:cNvSpPr>
          <p:nvPr>
            <p:ph type="dt" sz="half" idx="10"/>
          </p:nvPr>
        </p:nvSpPr>
        <p:spPr/>
        <p:txBody>
          <a:bodyPr/>
          <a:lstStyle/>
          <a:p>
            <a:fld id="{D5E891AF-559E-4B16-82AE-419F545E48C1}" type="datetimeFigureOut">
              <a:rPr lang="de-DE" smtClean="0"/>
              <a:t>22.11.2024</a:t>
            </a:fld>
            <a:endParaRPr lang="de-DE"/>
          </a:p>
        </p:txBody>
      </p:sp>
      <p:sp>
        <p:nvSpPr>
          <p:cNvPr id="3" name="Fußzeilenplatzhalter 2">
            <a:extLst>
              <a:ext uri="{FF2B5EF4-FFF2-40B4-BE49-F238E27FC236}">
                <a16:creationId xmlns:a16="http://schemas.microsoft.com/office/drawing/2014/main" id="{B7CF9A03-9E4D-0EA2-5B80-0C3084600399}"/>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503BBB62-5887-2588-4BD1-959F42782AC9}"/>
              </a:ext>
            </a:extLst>
          </p:cNvPr>
          <p:cNvSpPr>
            <a:spLocks noGrp="1"/>
          </p:cNvSpPr>
          <p:nvPr>
            <p:ph type="sldNum" sz="quarter" idx="12"/>
          </p:nvPr>
        </p:nvSpPr>
        <p:spPr/>
        <p:txBody>
          <a:bodyPr/>
          <a:lstStyle/>
          <a:p>
            <a:fld id="{0281949C-DB07-4481-AD8E-8CAF234433F4}" type="slidenum">
              <a:rPr lang="de-DE" smtClean="0"/>
              <a:t>‹Nr.›</a:t>
            </a:fld>
            <a:endParaRPr lang="de-DE"/>
          </a:p>
        </p:txBody>
      </p:sp>
    </p:spTree>
    <p:extLst>
      <p:ext uri="{BB962C8B-B14F-4D97-AF65-F5344CB8AC3E}">
        <p14:creationId xmlns:p14="http://schemas.microsoft.com/office/powerpoint/2010/main" val="3368644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1E8B97-99F7-77AE-0CDE-9A702708A87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5F161A76-8FEE-9FB7-709E-741E019A21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0054622-1891-B829-EA42-FDF0FEC5E3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E0D241C-633C-C3C1-19FA-4E3AA81734F2}"/>
              </a:ext>
            </a:extLst>
          </p:cNvPr>
          <p:cNvSpPr>
            <a:spLocks noGrp="1"/>
          </p:cNvSpPr>
          <p:nvPr>
            <p:ph type="dt" sz="half" idx="10"/>
          </p:nvPr>
        </p:nvSpPr>
        <p:spPr/>
        <p:txBody>
          <a:bodyPr/>
          <a:lstStyle/>
          <a:p>
            <a:fld id="{D5E891AF-559E-4B16-82AE-419F545E48C1}" type="datetimeFigureOut">
              <a:rPr lang="de-DE" smtClean="0"/>
              <a:t>22.11.2024</a:t>
            </a:fld>
            <a:endParaRPr lang="de-DE"/>
          </a:p>
        </p:txBody>
      </p:sp>
      <p:sp>
        <p:nvSpPr>
          <p:cNvPr id="6" name="Fußzeilenplatzhalter 5">
            <a:extLst>
              <a:ext uri="{FF2B5EF4-FFF2-40B4-BE49-F238E27FC236}">
                <a16:creationId xmlns:a16="http://schemas.microsoft.com/office/drawing/2014/main" id="{A33DEB95-163C-4E94-EE05-CB577E0ADDB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A7A2768-97F1-FB9D-5DBC-88F336EDF2E4}"/>
              </a:ext>
            </a:extLst>
          </p:cNvPr>
          <p:cNvSpPr>
            <a:spLocks noGrp="1"/>
          </p:cNvSpPr>
          <p:nvPr>
            <p:ph type="sldNum" sz="quarter" idx="12"/>
          </p:nvPr>
        </p:nvSpPr>
        <p:spPr/>
        <p:txBody>
          <a:bodyPr/>
          <a:lstStyle/>
          <a:p>
            <a:fld id="{0281949C-DB07-4481-AD8E-8CAF234433F4}" type="slidenum">
              <a:rPr lang="de-DE" smtClean="0"/>
              <a:t>‹Nr.›</a:t>
            </a:fld>
            <a:endParaRPr lang="de-DE"/>
          </a:p>
        </p:txBody>
      </p:sp>
    </p:spTree>
    <p:extLst>
      <p:ext uri="{BB962C8B-B14F-4D97-AF65-F5344CB8AC3E}">
        <p14:creationId xmlns:p14="http://schemas.microsoft.com/office/powerpoint/2010/main" val="2965006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00003B-9DAB-9D8C-0702-0B25CB1BCE6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B0BB63C-42C3-21EA-7A82-31A5311133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F8617D9F-E13A-A8BE-593E-5B5D7F1A93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355046E-59CA-331B-93A2-F3DCB4312427}"/>
              </a:ext>
            </a:extLst>
          </p:cNvPr>
          <p:cNvSpPr>
            <a:spLocks noGrp="1"/>
          </p:cNvSpPr>
          <p:nvPr>
            <p:ph type="dt" sz="half" idx="10"/>
          </p:nvPr>
        </p:nvSpPr>
        <p:spPr/>
        <p:txBody>
          <a:bodyPr/>
          <a:lstStyle/>
          <a:p>
            <a:fld id="{D5E891AF-559E-4B16-82AE-419F545E48C1}" type="datetimeFigureOut">
              <a:rPr lang="de-DE" smtClean="0"/>
              <a:t>22.11.2024</a:t>
            </a:fld>
            <a:endParaRPr lang="de-DE"/>
          </a:p>
        </p:txBody>
      </p:sp>
      <p:sp>
        <p:nvSpPr>
          <p:cNvPr id="6" name="Fußzeilenplatzhalter 5">
            <a:extLst>
              <a:ext uri="{FF2B5EF4-FFF2-40B4-BE49-F238E27FC236}">
                <a16:creationId xmlns:a16="http://schemas.microsoft.com/office/drawing/2014/main" id="{5EB42BDB-CFFA-8AAB-C10C-CF8C023B441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104BB9F-F2AE-8122-6A37-0DC277254E02}"/>
              </a:ext>
            </a:extLst>
          </p:cNvPr>
          <p:cNvSpPr>
            <a:spLocks noGrp="1"/>
          </p:cNvSpPr>
          <p:nvPr>
            <p:ph type="sldNum" sz="quarter" idx="12"/>
          </p:nvPr>
        </p:nvSpPr>
        <p:spPr/>
        <p:txBody>
          <a:bodyPr/>
          <a:lstStyle/>
          <a:p>
            <a:fld id="{0281949C-DB07-4481-AD8E-8CAF234433F4}" type="slidenum">
              <a:rPr lang="de-DE" smtClean="0"/>
              <a:t>‹Nr.›</a:t>
            </a:fld>
            <a:endParaRPr lang="de-DE"/>
          </a:p>
        </p:txBody>
      </p:sp>
    </p:spTree>
    <p:extLst>
      <p:ext uri="{BB962C8B-B14F-4D97-AF65-F5344CB8AC3E}">
        <p14:creationId xmlns:p14="http://schemas.microsoft.com/office/powerpoint/2010/main" val="3304602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07F4AC4-5F36-7727-EFE7-9A5BC403F8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FCE24D3-85D3-B7FA-BDA3-231C9EE9A7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9164C6A-866C-A8DE-1AA6-DE85BC9C28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5E891AF-559E-4B16-82AE-419F545E48C1}" type="datetimeFigureOut">
              <a:rPr lang="de-DE" smtClean="0"/>
              <a:t>22.11.2024</a:t>
            </a:fld>
            <a:endParaRPr lang="de-DE"/>
          </a:p>
        </p:txBody>
      </p:sp>
      <p:sp>
        <p:nvSpPr>
          <p:cNvPr id="5" name="Fußzeilenplatzhalter 4">
            <a:extLst>
              <a:ext uri="{FF2B5EF4-FFF2-40B4-BE49-F238E27FC236}">
                <a16:creationId xmlns:a16="http://schemas.microsoft.com/office/drawing/2014/main" id="{E84615DF-7AE6-54D0-16C8-5433AEC01F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Foliennummernplatzhalter 5">
            <a:extLst>
              <a:ext uri="{FF2B5EF4-FFF2-40B4-BE49-F238E27FC236}">
                <a16:creationId xmlns:a16="http://schemas.microsoft.com/office/drawing/2014/main" id="{24F0D717-DD7C-A8DA-7FCB-69E25A08B8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281949C-DB07-4481-AD8E-8CAF234433F4}" type="slidenum">
              <a:rPr lang="de-DE" smtClean="0"/>
              <a:t>‹Nr.›</a:t>
            </a:fld>
            <a:endParaRPr lang="de-DE"/>
          </a:p>
        </p:txBody>
      </p:sp>
    </p:spTree>
    <p:extLst>
      <p:ext uri="{BB962C8B-B14F-4D97-AF65-F5344CB8AC3E}">
        <p14:creationId xmlns:p14="http://schemas.microsoft.com/office/powerpoint/2010/main" val="1802279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5BF67905-D5CA-8F2A-920F-A97BC842A42A}"/>
              </a:ext>
            </a:extLst>
          </p:cNvPr>
          <p:cNvSpPr>
            <a:spLocks noGrp="1"/>
          </p:cNvSpPr>
          <p:nvPr>
            <p:ph type="subTitle" idx="1"/>
          </p:nvPr>
        </p:nvSpPr>
        <p:spPr/>
        <p:txBody>
          <a:bodyPr/>
          <a:lstStyle/>
          <a:p>
            <a:endParaRPr lang="de-DE" dirty="0"/>
          </a:p>
        </p:txBody>
      </p:sp>
      <p:sp>
        <p:nvSpPr>
          <p:cNvPr id="4" name="Titel 1">
            <a:extLst>
              <a:ext uri="{FF2B5EF4-FFF2-40B4-BE49-F238E27FC236}">
                <a16:creationId xmlns:a16="http://schemas.microsoft.com/office/drawing/2014/main" id="{DCEDB219-305D-74EF-61CF-6E271FCF7E34}"/>
              </a:ext>
            </a:extLst>
          </p:cNvPr>
          <p:cNvSpPr txBox="1">
            <a:spLocks/>
          </p:cNvSpPr>
          <p:nvPr/>
        </p:nvSpPr>
        <p:spPr bwMode="auto">
          <a:xfrm>
            <a:off x="1523999" y="1600198"/>
            <a:ext cx="9144000" cy="1655766"/>
          </a:xfrm>
          <a:prstGeom prst="rect">
            <a:avLst/>
          </a:prstGeom>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4000" dirty="0"/>
              <a:t>Zick-Zack-Debatte zu Eigenverantwortung als Verteilungskriterium in der gesetzlichen Krankenversicherung </a:t>
            </a:r>
          </a:p>
        </p:txBody>
      </p:sp>
    </p:spTree>
    <p:extLst>
      <p:ext uri="{BB962C8B-B14F-4D97-AF65-F5344CB8AC3E}">
        <p14:creationId xmlns:p14="http://schemas.microsoft.com/office/powerpoint/2010/main" val="2093291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0DA347-1815-E9B2-0413-B19037525437}"/>
              </a:ext>
            </a:extLst>
          </p:cNvPr>
          <p:cNvSpPr>
            <a:spLocks noGrp="1"/>
          </p:cNvSpPr>
          <p:nvPr>
            <p:ph type="title"/>
          </p:nvPr>
        </p:nvSpPr>
        <p:spPr/>
        <p:txBody>
          <a:bodyPr/>
          <a:lstStyle/>
          <a:p>
            <a:r>
              <a:rPr lang="de-DE" dirty="0"/>
              <a:t>Hier ist das Ende der Einführungsfolien…</a:t>
            </a:r>
          </a:p>
        </p:txBody>
      </p:sp>
      <p:sp>
        <p:nvSpPr>
          <p:cNvPr id="3" name="Inhaltsplatzhalter 2">
            <a:extLst>
              <a:ext uri="{FF2B5EF4-FFF2-40B4-BE49-F238E27FC236}">
                <a16:creationId xmlns:a16="http://schemas.microsoft.com/office/drawing/2014/main" id="{99B5A97D-73A0-377F-BEAA-66210F9074C5}"/>
              </a:ext>
            </a:extLst>
          </p:cNvPr>
          <p:cNvSpPr>
            <a:spLocks noGrp="1"/>
          </p:cNvSpPr>
          <p:nvPr>
            <p:ph idx="1"/>
          </p:nvPr>
        </p:nvSpPr>
        <p:spPr/>
        <p:txBody>
          <a:bodyPr/>
          <a:lstStyle/>
          <a:p>
            <a:endParaRPr lang="de-DE"/>
          </a:p>
        </p:txBody>
      </p:sp>
    </p:spTree>
    <p:extLst>
      <p:ext uri="{BB962C8B-B14F-4D97-AF65-F5344CB8AC3E}">
        <p14:creationId xmlns:p14="http://schemas.microsoft.com/office/powerpoint/2010/main" val="2798078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638769-8C9A-6087-6239-CD77E8501BFB}"/>
              </a:ext>
            </a:extLst>
          </p:cNvPr>
          <p:cNvSpPr>
            <a:spLocks noGrp="1"/>
          </p:cNvSpPr>
          <p:nvPr>
            <p:ph type="title"/>
          </p:nvPr>
        </p:nvSpPr>
        <p:spPr/>
        <p:txBody>
          <a:bodyPr/>
          <a:lstStyle/>
          <a:p>
            <a:r>
              <a:rPr lang="de-DE" dirty="0"/>
              <a:t>Stichpunktsammlung relevanter Argumentationsstränge</a:t>
            </a:r>
          </a:p>
        </p:txBody>
      </p:sp>
      <p:graphicFrame>
        <p:nvGraphicFramePr>
          <p:cNvPr id="4" name="Inhaltsplatzhalter 4">
            <a:extLst>
              <a:ext uri="{FF2B5EF4-FFF2-40B4-BE49-F238E27FC236}">
                <a16:creationId xmlns:a16="http://schemas.microsoft.com/office/drawing/2014/main" id="{D34F9FC0-92EB-41A5-AC58-24F0EFCB3746}"/>
              </a:ext>
            </a:extLst>
          </p:cNvPr>
          <p:cNvGraphicFramePr>
            <a:graphicFrameLocks noGrp="1"/>
          </p:cNvGraphicFramePr>
          <p:nvPr>
            <p:ph idx="1"/>
            <p:extLst>
              <p:ext uri="{D42A27DB-BD31-4B8C-83A1-F6EECF244321}">
                <p14:modId xmlns:p14="http://schemas.microsoft.com/office/powerpoint/2010/main" val="2451793934"/>
              </p:ext>
            </p:extLst>
          </p:nvPr>
        </p:nvGraphicFramePr>
        <p:xfrm>
          <a:off x="904461" y="1918390"/>
          <a:ext cx="10515600" cy="4150360"/>
        </p:xfrm>
        <a:graphic>
          <a:graphicData uri="http://schemas.openxmlformats.org/drawingml/2006/table">
            <a:tbl>
              <a:tblPr firstRow="1" bandRow="1">
                <a:tableStyleId>{8799B23B-EC83-4686-B30A-512413B5E67A}</a:tableStyleId>
              </a:tblPr>
              <a:tblGrid>
                <a:gridCol w="4343400">
                  <a:extLst>
                    <a:ext uri="{9D8B030D-6E8A-4147-A177-3AD203B41FA5}">
                      <a16:colId xmlns:a16="http://schemas.microsoft.com/office/drawing/2014/main" val="1896068277"/>
                    </a:ext>
                  </a:extLst>
                </a:gridCol>
                <a:gridCol w="6172200">
                  <a:extLst>
                    <a:ext uri="{9D8B030D-6E8A-4147-A177-3AD203B41FA5}">
                      <a16:colId xmlns:a16="http://schemas.microsoft.com/office/drawing/2014/main" val="2121585613"/>
                    </a:ext>
                  </a:extLst>
                </a:gridCol>
              </a:tblGrid>
              <a:tr h="370840">
                <a:tc gridSpan="2">
                  <a:txBody>
                    <a:bodyPr/>
                    <a:lstStyle/>
                    <a:p>
                      <a:r>
                        <a:rPr lang="de-DE" dirty="0"/>
                        <a:t>Pro</a:t>
                      </a:r>
                    </a:p>
                  </a:txBody>
                  <a:tcPr/>
                </a:tc>
                <a:tc hMerge="1">
                  <a:txBody>
                    <a:bodyPr/>
                    <a:lstStyle/>
                    <a:p>
                      <a:endParaRPr dirty="0"/>
                    </a:p>
                  </a:txBody>
                  <a:tcPr/>
                </a:tc>
                <a:extLst>
                  <a:ext uri="{0D108BD9-81ED-4DB2-BD59-A6C34878D82A}">
                    <a16:rowId xmlns:a16="http://schemas.microsoft.com/office/drawing/2014/main" val="3917302575"/>
                  </a:ext>
                </a:extLst>
              </a:tr>
              <a:tr h="178104">
                <a:tc>
                  <a:txBody>
                    <a:bodyPr/>
                    <a:lstStyle/>
                    <a:p>
                      <a:r>
                        <a:rPr lang="de-DE" sz="1400" dirty="0"/>
                        <a:t>Ohne Anreize gibt es keine Verhaltensänderung und finanzielle Belastung ist ein sehr starker Anreiz</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400" dirty="0"/>
                        <a:t>Es gibt einen Unterschied zwischen Erkrankungen, die einen zufällig (</a:t>
                      </a:r>
                      <a:r>
                        <a:rPr lang="de-DE" sz="1400" dirty="0" err="1"/>
                        <a:t>brute</a:t>
                      </a:r>
                      <a:r>
                        <a:rPr lang="de-DE" sz="1400" dirty="0"/>
                        <a:t> </a:t>
                      </a:r>
                      <a:r>
                        <a:rPr lang="de-DE" sz="1400" dirty="0" err="1"/>
                        <a:t>luck</a:t>
                      </a:r>
                      <a:r>
                        <a:rPr lang="de-DE" sz="1400" dirty="0"/>
                        <a:t>) treffen und solchen, für die man das Erkrankungsrisiko durch seine Entscheidungen billigend in Kauf genommen hat (</a:t>
                      </a:r>
                      <a:r>
                        <a:rPr lang="de-DE" sz="1400" dirty="0" err="1"/>
                        <a:t>option</a:t>
                      </a:r>
                      <a:r>
                        <a:rPr lang="de-DE" sz="1400" dirty="0"/>
                        <a:t> </a:t>
                      </a:r>
                      <a:r>
                        <a:rPr lang="de-DE" sz="1400" dirty="0" err="1"/>
                        <a:t>luck</a:t>
                      </a:r>
                      <a:r>
                        <a:rPr lang="de-DE" sz="1400" dirty="0"/>
                        <a:t>). In einem bestimmten Verständnis von Gerechtigkeit erscheint es fair, nur bei solchen Erkrankungen kompensierend einzugreifen, die Menschen zufällig treffen. </a:t>
                      </a:r>
                    </a:p>
                  </a:txBody>
                  <a:tcPr/>
                </a:tc>
                <a:extLst>
                  <a:ext uri="{0D108BD9-81ED-4DB2-BD59-A6C34878D82A}">
                    <a16:rowId xmlns:a16="http://schemas.microsoft.com/office/drawing/2014/main" val="949145887"/>
                  </a:ext>
                </a:extLst>
              </a:tr>
              <a:tr h="3708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400" dirty="0"/>
                        <a:t>Führt zu gesundheitlichen Verbesserungen in der Bevölkerung/Steigerung der Lebensqualität, da Leute angehalten sind sich gesundheitsförderlich zu verhalten</a:t>
                      </a:r>
                    </a:p>
                    <a:p>
                      <a:endParaRPr lang="de-DE" sz="1400" dirty="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400" dirty="0"/>
                        <a:t>Ressourcenknappheit sorgt für zu Rationierungsdruck – und dann lieber explizit (also nach klaren Kriterien wie Eigenverantwortung) als implizit (verdeckt/versteckt) zu rationieren. Das ganze kommt häufig mit der Annahme, dass heute vor allem implizit (und damit häufig ungerecht, z.B. nach persönlichem Bias) rationiert wird.</a:t>
                      </a:r>
                    </a:p>
                  </a:txBody>
                  <a:tcPr/>
                </a:tc>
                <a:extLst>
                  <a:ext uri="{0D108BD9-81ED-4DB2-BD59-A6C34878D82A}">
                    <a16:rowId xmlns:a16="http://schemas.microsoft.com/office/drawing/2014/main" val="796170223"/>
                  </a:ext>
                </a:extLst>
              </a:tr>
              <a:tr h="370840">
                <a:tc>
                  <a:txBody>
                    <a:bodyPr/>
                    <a:lstStyle/>
                    <a:p>
                      <a:r>
                        <a:rPr lang="de-DE" sz="1400" dirty="0"/>
                        <a:t>Eine gesellschaftliche Stärkung von Eigenverantwortung spiegelt die moralischen Intuitionen in der Bevölkerung wieder – schließlich ist Eigenverantwortung bereits als Verteilungskriterium gesetzlich etabliert</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400" dirty="0"/>
                        <a:t>Solidarität bedeutet Reziprozität: Gesundheitsschädigendes Verhalten  ist unsolidarisch, das bedeutet mit gesundheitsschädigendem Verhalten kündigen Menschen die Solidarität auf/gefährden das solidarische System. Daher gerechtfertigt in diesen Fällen Krankenversorgung nicht solidarisch zu finanzieren.  </a:t>
                      </a:r>
                    </a:p>
                  </a:txBody>
                  <a:tcPr/>
                </a:tc>
                <a:extLst>
                  <a:ext uri="{0D108BD9-81ED-4DB2-BD59-A6C34878D82A}">
                    <a16:rowId xmlns:a16="http://schemas.microsoft.com/office/drawing/2014/main" val="1536693151"/>
                  </a:ext>
                </a:extLst>
              </a:tr>
              <a:tr h="370840">
                <a:tc>
                  <a:txBody>
                    <a:bodyPr/>
                    <a:lstStyle/>
                    <a:p>
                      <a:r>
                        <a:rPr lang="de-DE" sz="1400" dirty="0"/>
                        <a:t>Finanzielle Einsparungen könnten an anderer Stelle für eine Verbesserung des Systems genutzt werden</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400" dirty="0"/>
                        <a:t>Wenn man es ernst meint mit dem Respekt vor der Autonomie, dann bedeutet das auch, Menschen mit den Konsequenzen ihrer Entscheidung zu konfrontieren.</a:t>
                      </a:r>
                    </a:p>
                  </a:txBody>
                  <a:tcPr/>
                </a:tc>
                <a:extLst>
                  <a:ext uri="{0D108BD9-81ED-4DB2-BD59-A6C34878D82A}">
                    <a16:rowId xmlns:a16="http://schemas.microsoft.com/office/drawing/2014/main" val="4251506300"/>
                  </a:ext>
                </a:extLst>
              </a:tr>
            </a:tbl>
          </a:graphicData>
        </a:graphic>
      </p:graphicFrame>
    </p:spTree>
    <p:extLst>
      <p:ext uri="{BB962C8B-B14F-4D97-AF65-F5344CB8AC3E}">
        <p14:creationId xmlns:p14="http://schemas.microsoft.com/office/powerpoint/2010/main" val="410399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D3AA20-80E2-D0F6-35C9-E9F029455255}"/>
              </a:ext>
            </a:extLst>
          </p:cNvPr>
          <p:cNvSpPr>
            <a:spLocks noGrp="1"/>
          </p:cNvSpPr>
          <p:nvPr>
            <p:ph type="title"/>
          </p:nvPr>
        </p:nvSpPr>
        <p:spPr/>
        <p:txBody>
          <a:bodyPr/>
          <a:lstStyle/>
          <a:p>
            <a:r>
              <a:rPr lang="de-DE" dirty="0"/>
              <a:t>Stichpunktsammlung relevanter Argumentationsstränge</a:t>
            </a:r>
          </a:p>
        </p:txBody>
      </p:sp>
      <p:graphicFrame>
        <p:nvGraphicFramePr>
          <p:cNvPr id="4" name="Inhaltsplatzhalter 4">
            <a:extLst>
              <a:ext uri="{FF2B5EF4-FFF2-40B4-BE49-F238E27FC236}">
                <a16:creationId xmlns:a16="http://schemas.microsoft.com/office/drawing/2014/main" id="{4D02D451-2604-2888-AF98-51EBC65ADF53}"/>
              </a:ext>
            </a:extLst>
          </p:cNvPr>
          <p:cNvGraphicFramePr>
            <a:graphicFrameLocks noGrp="1"/>
          </p:cNvGraphicFramePr>
          <p:nvPr>
            <p:ph idx="1"/>
            <p:extLst>
              <p:ext uri="{D42A27DB-BD31-4B8C-83A1-F6EECF244321}">
                <p14:modId xmlns:p14="http://schemas.microsoft.com/office/powerpoint/2010/main" val="2692621029"/>
              </p:ext>
            </p:extLst>
          </p:nvPr>
        </p:nvGraphicFramePr>
        <p:xfrm>
          <a:off x="337931" y="1915795"/>
          <a:ext cx="11642034" cy="4577080"/>
        </p:xfrm>
        <a:graphic>
          <a:graphicData uri="http://schemas.openxmlformats.org/drawingml/2006/table">
            <a:tbl>
              <a:tblPr firstRow="1" bandRow="1">
                <a:tableStyleId>{8799B23B-EC83-4686-B30A-512413B5E67A}</a:tableStyleId>
              </a:tblPr>
              <a:tblGrid>
                <a:gridCol w="5731565">
                  <a:extLst>
                    <a:ext uri="{9D8B030D-6E8A-4147-A177-3AD203B41FA5}">
                      <a16:colId xmlns:a16="http://schemas.microsoft.com/office/drawing/2014/main" val="1896068277"/>
                    </a:ext>
                  </a:extLst>
                </a:gridCol>
                <a:gridCol w="5910469">
                  <a:extLst>
                    <a:ext uri="{9D8B030D-6E8A-4147-A177-3AD203B41FA5}">
                      <a16:colId xmlns:a16="http://schemas.microsoft.com/office/drawing/2014/main" val="2121585613"/>
                    </a:ext>
                  </a:extLst>
                </a:gridCol>
              </a:tblGrid>
              <a:tr h="370840">
                <a:tc gridSpan="2">
                  <a:txBody>
                    <a:bodyPr/>
                    <a:lstStyle/>
                    <a:p>
                      <a:r>
                        <a:rPr lang="de-DE" dirty="0"/>
                        <a:t>Contra</a:t>
                      </a:r>
                    </a:p>
                  </a:txBody>
                  <a:tcPr/>
                </a:tc>
                <a:tc hMerge="1">
                  <a:txBody>
                    <a:bodyPr/>
                    <a:lstStyle/>
                    <a:p>
                      <a:endParaRPr dirty="0"/>
                    </a:p>
                  </a:txBody>
                  <a:tcPr/>
                </a:tc>
                <a:extLst>
                  <a:ext uri="{0D108BD9-81ED-4DB2-BD59-A6C34878D82A}">
                    <a16:rowId xmlns:a16="http://schemas.microsoft.com/office/drawing/2014/main" val="3917302575"/>
                  </a:ext>
                </a:extLst>
              </a:tr>
              <a:tr h="357291">
                <a:tc>
                  <a:txBody>
                    <a:bodyPr/>
                    <a:lstStyle/>
                    <a:p>
                      <a:r>
                        <a:rPr lang="de-DE" sz="1400" dirty="0"/>
                        <a:t>Die Kausalität von Verhalten und Erkrankung ist häufig nicht klar belegbar (Rauchen führt nicht zwangsläufig zu Krebs, viele Erkrankungen sind multifaktoriell bedingt)</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400" dirty="0"/>
                        <a:t>Daraus würde systemisch gedacht ein immenser Eingriff in die Privatsphäre folgen, da gesundheitsschädigendes Verhalten bzw. dessen Nicht-Vorliegen nachgewiesen werden müsste. Das scheint schwer zu rechtfertigen.</a:t>
                      </a:r>
                    </a:p>
                  </a:txBody>
                  <a:tcPr/>
                </a:tc>
                <a:extLst>
                  <a:ext uri="{0D108BD9-81ED-4DB2-BD59-A6C34878D82A}">
                    <a16:rowId xmlns:a16="http://schemas.microsoft.com/office/drawing/2014/main" val="949145887"/>
                  </a:ext>
                </a:extLst>
              </a:tr>
              <a:tr h="3708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400" dirty="0"/>
                        <a:t>Führt zu doppelter Bestrafung von Menschen – einmal durch die Erkrankung und dann durch die finanzielle Belastung.</a:t>
                      </a:r>
                    </a:p>
                  </a:txBody>
                  <a:tcPr/>
                </a:tc>
                <a:tc>
                  <a:txBody>
                    <a:bodyPr/>
                    <a:lstStyle/>
                    <a:p>
                      <a:r>
                        <a:rPr lang="de-DE" sz="1400" dirty="0"/>
                        <a:t>Eigenverantwortung würde eine große Belastung des </a:t>
                      </a:r>
                      <a:r>
                        <a:rPr lang="de-DE" sz="1400" dirty="0" err="1"/>
                        <a:t>Ärzt:in-Patient:in-Vertrauensverhältnis</a:t>
                      </a:r>
                      <a:r>
                        <a:rPr lang="de-DE" sz="1400" dirty="0"/>
                        <a:t> bedeuten, da voraussichtlich </a:t>
                      </a:r>
                      <a:r>
                        <a:rPr lang="de-DE" sz="1400" dirty="0" err="1"/>
                        <a:t>Ärzt:innen</a:t>
                      </a:r>
                      <a:r>
                        <a:rPr lang="de-DE" sz="1400" dirty="0"/>
                        <a:t> das Vorliegen von gesundheitsschädigendem Verhalten überprüfen müssten. Ist es das wert?</a:t>
                      </a:r>
                    </a:p>
                  </a:txBody>
                  <a:tcPr/>
                </a:tc>
                <a:extLst>
                  <a:ext uri="{0D108BD9-81ED-4DB2-BD59-A6C34878D82A}">
                    <a16:rowId xmlns:a16="http://schemas.microsoft.com/office/drawing/2014/main" val="796170223"/>
                  </a:ext>
                </a:extLst>
              </a:tr>
              <a:tr h="370840">
                <a:tc>
                  <a:txBody>
                    <a:bodyPr/>
                    <a:lstStyle/>
                    <a:p>
                      <a:r>
                        <a:rPr lang="de-DE" sz="1400" dirty="0"/>
                        <a:t>Man kann das zugrundeliegende Gerechtigkeitsverständnis (</a:t>
                      </a:r>
                      <a:r>
                        <a:rPr lang="de-DE" sz="1400" dirty="0" err="1"/>
                        <a:t>luck</a:t>
                      </a:r>
                      <a:r>
                        <a:rPr lang="de-DE" sz="1400" dirty="0"/>
                        <a:t> </a:t>
                      </a:r>
                      <a:r>
                        <a:rPr lang="de-DE" sz="1400" dirty="0" err="1"/>
                        <a:t>egalitarism</a:t>
                      </a:r>
                      <a:r>
                        <a:rPr lang="de-DE" sz="1400" dirty="0"/>
                        <a:t>: Verteilung von (</a:t>
                      </a:r>
                      <a:r>
                        <a:rPr lang="de-DE" sz="1400" dirty="0" err="1"/>
                        <a:t>Gesundheits</a:t>
                      </a:r>
                      <a:r>
                        <a:rPr lang="de-DE" sz="1400" dirty="0"/>
                        <a:t>)Ressourcen nach „zufälliger“ Erkrankung vs. „kalkulierter/in Kauf genommener“ Erkrankung) kritisieren und argumentieren, dass eine Verteilungsprinzip nach „Bedürftigkeit“ zumindest im Gesundheitsbereich eher als gerecht zu bewerten wäre. </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400" dirty="0"/>
                        <a:t>Entscheidungsautonomie ist nicht immer gegeben (z.B. aufgrund von fehlendem Wissen, sozialer Prägung, Sucht). Wenn jemand sich nicht frei für eine spezifische Handlung entschieden hat, dann ist es auch unfair ihn dafür zur Verantwortung zu ziehen. Und wie will man das überprüfen?</a:t>
                      </a:r>
                    </a:p>
                    <a:p>
                      <a:pPr marL="0" marR="0" lvl="0" indent="0" algn="l" defTabSz="914400" eaLnBrk="1" fontAlgn="auto" latinLnBrk="0" hangingPunct="1">
                        <a:lnSpc>
                          <a:spcPct val="100000"/>
                        </a:lnSpc>
                        <a:spcBef>
                          <a:spcPts val="0"/>
                        </a:spcBef>
                        <a:spcAft>
                          <a:spcPts val="0"/>
                        </a:spcAft>
                        <a:buClrTx/>
                        <a:buSzTx/>
                        <a:buFontTx/>
                        <a:buNone/>
                        <a:tabLst/>
                        <a:defRPr/>
                      </a:pPr>
                      <a:endParaRPr lang="de-DE" sz="1400" dirty="0"/>
                    </a:p>
                  </a:txBody>
                  <a:tcPr/>
                </a:tc>
                <a:extLst>
                  <a:ext uri="{0D108BD9-81ED-4DB2-BD59-A6C34878D82A}">
                    <a16:rowId xmlns:a16="http://schemas.microsoft.com/office/drawing/2014/main" val="1536693151"/>
                  </a:ext>
                </a:extLst>
              </a:tr>
              <a:tr h="158496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400" dirty="0"/>
                        <a:t>Ein Folgeproblem wäre die Grenzziehung: welches Verhalten wird bestraft und welches nicht? Sollen beispielsweise Frauen, die sich gegen Kinder entschieden haben, an den Kosten ihrer Brustkrebsbehandlung beteiligt werden (Stillen ist mit geringerem Krebsrisiko assoziiert). Was ist mit gesellschaftlich geforderten Risiken (z.B. wenn ich beruflich bedingt viel sitze oder wie in der Pflege schwer hebe)? </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400" dirty="0"/>
                        <a:t>Weiteres Folgeproblem: Wie gehe ich mit den Menschen um, die das finanziell überfordert? Wer übernimmt die Kosten oder kriegen die eine Medizin zweiter Klasse? Ist das dann gerecht?</a:t>
                      </a:r>
                    </a:p>
                  </a:txBody>
                  <a:tcPr/>
                </a:tc>
                <a:extLst>
                  <a:ext uri="{0D108BD9-81ED-4DB2-BD59-A6C34878D82A}">
                    <a16:rowId xmlns:a16="http://schemas.microsoft.com/office/drawing/2014/main" val="4251506300"/>
                  </a:ext>
                </a:extLst>
              </a:tr>
            </a:tbl>
          </a:graphicData>
        </a:graphic>
      </p:graphicFrame>
    </p:spTree>
    <p:extLst>
      <p:ext uri="{BB962C8B-B14F-4D97-AF65-F5344CB8AC3E}">
        <p14:creationId xmlns:p14="http://schemas.microsoft.com/office/powerpoint/2010/main" val="4231072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01DA1-7622-1BD6-1818-C0A7821938CF}"/>
              </a:ext>
            </a:extLst>
          </p:cNvPr>
          <p:cNvSpPr>
            <a:spLocks noGrp="1"/>
          </p:cNvSpPr>
          <p:nvPr>
            <p:ph type="title"/>
          </p:nvPr>
        </p:nvSpPr>
        <p:spPr/>
        <p:txBody>
          <a:bodyPr/>
          <a:lstStyle/>
          <a:p>
            <a:r>
              <a:rPr lang="de-DE" dirty="0"/>
              <a:t>Zick-Zack-Debatte</a:t>
            </a:r>
          </a:p>
        </p:txBody>
      </p:sp>
      <p:sp>
        <p:nvSpPr>
          <p:cNvPr id="4" name="Textfeld 3">
            <a:extLst>
              <a:ext uri="{FF2B5EF4-FFF2-40B4-BE49-F238E27FC236}">
                <a16:creationId xmlns:a16="http://schemas.microsoft.com/office/drawing/2014/main" id="{126B2A45-BEA5-EBC6-C273-46F014DA5616}"/>
              </a:ext>
            </a:extLst>
          </p:cNvPr>
          <p:cNvSpPr txBox="1"/>
          <p:nvPr/>
        </p:nvSpPr>
        <p:spPr bwMode="auto">
          <a:xfrm>
            <a:off x="6295773" y="2070254"/>
            <a:ext cx="5301573" cy="3677930"/>
          </a:xfrm>
          <a:prstGeom prst="rect">
            <a:avLst/>
          </a:prstGeom>
          <a:noFill/>
        </p:spPr>
        <p:txBody>
          <a:bodyPr wrap="square" rtlCol="0">
            <a:spAutoFit/>
          </a:bodyPr>
          <a:lstStyle/>
          <a:p>
            <a:pPr algn="ctr"/>
            <a:r>
              <a:rPr lang="de-DE" b="1" dirty="0"/>
              <a:t>Ablauf</a:t>
            </a:r>
          </a:p>
          <a:p>
            <a:pPr marL="285750" indent="-285750">
              <a:spcAft>
                <a:spcPts val="600"/>
              </a:spcAft>
              <a:buFont typeface="Arial" panose="020B0604020202020204" pitchFamily="34" charset="0"/>
              <a:buChar char="•"/>
            </a:pPr>
            <a:r>
              <a:rPr lang="de-DE" dirty="0"/>
              <a:t>Pro/Contra-Gruppen sitzen sich gegenüber </a:t>
            </a:r>
          </a:p>
          <a:p>
            <a:pPr marL="285750" indent="-285750">
              <a:spcAft>
                <a:spcPts val="600"/>
              </a:spcAft>
              <a:buFont typeface="Arial" panose="020B0604020202020204" pitchFamily="34" charset="0"/>
              <a:buChar char="•"/>
            </a:pPr>
            <a:r>
              <a:rPr lang="de-DE" dirty="0" err="1">
                <a:solidFill>
                  <a:srgbClr val="C00000"/>
                </a:solidFill>
              </a:rPr>
              <a:t>Jede:r</a:t>
            </a:r>
            <a:r>
              <a:rPr lang="de-DE" dirty="0">
                <a:solidFill>
                  <a:srgbClr val="C00000"/>
                </a:solidFill>
              </a:rPr>
              <a:t> hat abwechselnd 60 Sekunden Zeit, um</a:t>
            </a:r>
          </a:p>
          <a:p>
            <a:pPr marL="742950" lvl="1" indent="-285750">
              <a:spcAft>
                <a:spcPts val="600"/>
              </a:spcAft>
              <a:buFont typeface="Arial" panose="020B0604020202020204" pitchFamily="34" charset="0"/>
              <a:buChar char="•"/>
            </a:pPr>
            <a:r>
              <a:rPr lang="de-DE" dirty="0">
                <a:solidFill>
                  <a:srgbClr val="C00000"/>
                </a:solidFill>
              </a:rPr>
              <a:t>Kurz das zuvor gehörte Argument zu paraphrasieren</a:t>
            </a:r>
          </a:p>
          <a:p>
            <a:pPr marL="742950" lvl="1" indent="-285750">
              <a:spcAft>
                <a:spcPts val="600"/>
              </a:spcAft>
              <a:buFont typeface="Arial" panose="020B0604020202020204" pitchFamily="34" charset="0"/>
              <a:buChar char="•"/>
            </a:pPr>
            <a:r>
              <a:rPr lang="de-DE" dirty="0">
                <a:solidFill>
                  <a:srgbClr val="C00000"/>
                </a:solidFill>
              </a:rPr>
              <a:t>Darauf Bezug zu nehmen (z.B. Argument widerlegen oder auch nicht darauf eingehen)</a:t>
            </a:r>
          </a:p>
          <a:p>
            <a:pPr marL="742950" lvl="1" indent="-285750">
              <a:spcAft>
                <a:spcPts val="600"/>
              </a:spcAft>
              <a:buFont typeface="Arial" panose="020B0604020202020204" pitchFamily="34" charset="0"/>
              <a:buChar char="•"/>
            </a:pPr>
            <a:r>
              <a:rPr lang="de-DE" dirty="0">
                <a:solidFill>
                  <a:srgbClr val="C00000"/>
                </a:solidFill>
              </a:rPr>
              <a:t>Das eigene Argument zu formulieren</a:t>
            </a:r>
          </a:p>
          <a:p>
            <a:pPr marL="285750" indent="-285750">
              <a:spcAft>
                <a:spcPts val="600"/>
              </a:spcAft>
              <a:buFont typeface="Arial" panose="020B0604020202020204" pitchFamily="34" charset="0"/>
              <a:buChar char="•"/>
            </a:pPr>
            <a:r>
              <a:rPr lang="de-DE" dirty="0"/>
              <a:t>Es spricht immer nur eine Person</a:t>
            </a:r>
          </a:p>
          <a:p>
            <a:pPr marL="285750" indent="-285750">
              <a:spcAft>
                <a:spcPts val="600"/>
              </a:spcAft>
              <a:buFont typeface="Arial" panose="020B0604020202020204" pitchFamily="34" charset="0"/>
              <a:buChar char="•"/>
            </a:pPr>
            <a:r>
              <a:rPr lang="de-DE" dirty="0"/>
              <a:t>Pro-Gruppe beginnt</a:t>
            </a:r>
          </a:p>
          <a:p>
            <a:pPr marL="285750" indent="-285750">
              <a:spcAft>
                <a:spcPts val="600"/>
              </a:spcAft>
              <a:buFont typeface="Arial" panose="020B0604020202020204" pitchFamily="34" charset="0"/>
              <a:buChar char="•"/>
            </a:pPr>
            <a:r>
              <a:rPr lang="de-DE" dirty="0"/>
              <a:t>Bei kleinen Gruppen ggf. zwei Runden </a:t>
            </a:r>
          </a:p>
        </p:txBody>
      </p:sp>
      <p:grpSp>
        <p:nvGrpSpPr>
          <p:cNvPr id="5" name="Gruppieren 4">
            <a:extLst>
              <a:ext uri="{FF2B5EF4-FFF2-40B4-BE49-F238E27FC236}">
                <a16:creationId xmlns:a16="http://schemas.microsoft.com/office/drawing/2014/main" id="{92C03EF1-9A6C-20D4-201B-B066D4DEF63D}"/>
              </a:ext>
            </a:extLst>
          </p:cNvPr>
          <p:cNvGrpSpPr/>
          <p:nvPr/>
        </p:nvGrpSpPr>
        <p:grpSpPr>
          <a:xfrm>
            <a:off x="1391478" y="2185641"/>
            <a:ext cx="3515636" cy="3612526"/>
            <a:chOff x="1020417" y="1854337"/>
            <a:chExt cx="3515636" cy="3612526"/>
          </a:xfrm>
        </p:grpSpPr>
        <p:sp>
          <p:nvSpPr>
            <p:cNvPr id="6" name="Smiley 5">
              <a:extLst>
                <a:ext uri="{FF2B5EF4-FFF2-40B4-BE49-F238E27FC236}">
                  <a16:creationId xmlns:a16="http://schemas.microsoft.com/office/drawing/2014/main" id="{792A3436-0297-9F9C-BCFD-F84DA1088F3B}"/>
                </a:ext>
              </a:extLst>
            </p:cNvPr>
            <p:cNvSpPr/>
            <p:nvPr/>
          </p:nvSpPr>
          <p:spPr>
            <a:xfrm>
              <a:off x="1020418" y="1854337"/>
              <a:ext cx="1020417" cy="887895"/>
            </a:xfrm>
            <a:prstGeom prst="smileyFac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Smiley 6">
              <a:extLst>
                <a:ext uri="{FF2B5EF4-FFF2-40B4-BE49-F238E27FC236}">
                  <a16:creationId xmlns:a16="http://schemas.microsoft.com/office/drawing/2014/main" id="{12194DAE-6E74-2925-4D2D-1EAA5BF9B4E4}"/>
                </a:ext>
              </a:extLst>
            </p:cNvPr>
            <p:cNvSpPr/>
            <p:nvPr/>
          </p:nvSpPr>
          <p:spPr bwMode="auto">
            <a:xfrm>
              <a:off x="1020418" y="3134481"/>
              <a:ext cx="1020417" cy="887895"/>
            </a:xfrm>
            <a:prstGeom prst="smileyFac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Smiley 7">
              <a:extLst>
                <a:ext uri="{FF2B5EF4-FFF2-40B4-BE49-F238E27FC236}">
                  <a16:creationId xmlns:a16="http://schemas.microsoft.com/office/drawing/2014/main" id="{72BE9A14-AD09-7585-4930-B9E71BC52BB2}"/>
                </a:ext>
              </a:extLst>
            </p:cNvPr>
            <p:cNvSpPr/>
            <p:nvPr/>
          </p:nvSpPr>
          <p:spPr bwMode="auto">
            <a:xfrm>
              <a:off x="3515636" y="1855657"/>
              <a:ext cx="1020417" cy="887895"/>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DE"/>
            </a:p>
          </p:txBody>
        </p:sp>
        <p:sp>
          <p:nvSpPr>
            <p:cNvPr id="9" name="Smiley 8">
              <a:extLst>
                <a:ext uri="{FF2B5EF4-FFF2-40B4-BE49-F238E27FC236}">
                  <a16:creationId xmlns:a16="http://schemas.microsoft.com/office/drawing/2014/main" id="{8FC68304-1E4D-C5BB-F0CA-4FEA036BCDC9}"/>
                </a:ext>
              </a:extLst>
            </p:cNvPr>
            <p:cNvSpPr/>
            <p:nvPr/>
          </p:nvSpPr>
          <p:spPr bwMode="auto">
            <a:xfrm>
              <a:off x="1020417" y="4578968"/>
              <a:ext cx="1020417" cy="887895"/>
            </a:xfrm>
            <a:prstGeom prst="smileyFac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Smiley 9">
              <a:extLst>
                <a:ext uri="{FF2B5EF4-FFF2-40B4-BE49-F238E27FC236}">
                  <a16:creationId xmlns:a16="http://schemas.microsoft.com/office/drawing/2014/main" id="{70B0FCE4-4B86-ABE6-3157-5F5EDE4176CA}"/>
                </a:ext>
              </a:extLst>
            </p:cNvPr>
            <p:cNvSpPr/>
            <p:nvPr/>
          </p:nvSpPr>
          <p:spPr bwMode="auto">
            <a:xfrm>
              <a:off x="3515636" y="3133513"/>
              <a:ext cx="1020417" cy="887895"/>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DE"/>
            </a:p>
          </p:txBody>
        </p:sp>
        <p:sp>
          <p:nvSpPr>
            <p:cNvPr id="11" name="Smiley 10">
              <a:extLst>
                <a:ext uri="{FF2B5EF4-FFF2-40B4-BE49-F238E27FC236}">
                  <a16:creationId xmlns:a16="http://schemas.microsoft.com/office/drawing/2014/main" id="{767F40F9-6ED7-E9F2-8764-71E99D373FA6}"/>
                </a:ext>
              </a:extLst>
            </p:cNvPr>
            <p:cNvSpPr/>
            <p:nvPr/>
          </p:nvSpPr>
          <p:spPr bwMode="auto">
            <a:xfrm>
              <a:off x="3515636" y="4578967"/>
              <a:ext cx="1020417" cy="887895"/>
            </a:xfrm>
            <a:prstGeom prst="smileyF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DE"/>
            </a:p>
          </p:txBody>
        </p:sp>
        <p:cxnSp>
          <p:nvCxnSpPr>
            <p:cNvPr id="12" name="Gerade Verbindung mit Pfeil 11">
              <a:extLst>
                <a:ext uri="{FF2B5EF4-FFF2-40B4-BE49-F238E27FC236}">
                  <a16:creationId xmlns:a16="http://schemas.microsoft.com/office/drawing/2014/main" id="{2C064F9A-6EAC-B8D3-5F58-08001E781ADD}"/>
                </a:ext>
              </a:extLst>
            </p:cNvPr>
            <p:cNvCxnSpPr>
              <a:cxnSpLocks/>
            </p:cNvCxnSpPr>
            <p:nvPr/>
          </p:nvCxnSpPr>
          <p:spPr bwMode="auto">
            <a:xfrm>
              <a:off x="2239617" y="2298284"/>
              <a:ext cx="1139687"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3" name="Gerade Verbindung mit Pfeil 12">
              <a:extLst>
                <a:ext uri="{FF2B5EF4-FFF2-40B4-BE49-F238E27FC236}">
                  <a16:creationId xmlns:a16="http://schemas.microsoft.com/office/drawing/2014/main" id="{279541D6-AB3F-8A47-BB6B-2B4940D52E32}"/>
                </a:ext>
              </a:extLst>
            </p:cNvPr>
            <p:cNvCxnSpPr/>
            <p:nvPr/>
          </p:nvCxnSpPr>
          <p:spPr bwMode="auto">
            <a:xfrm flipH="1">
              <a:off x="2153478" y="2537791"/>
              <a:ext cx="1172818" cy="89120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4" name="Gerade Verbindung mit Pfeil 13">
              <a:extLst>
                <a:ext uri="{FF2B5EF4-FFF2-40B4-BE49-F238E27FC236}">
                  <a16:creationId xmlns:a16="http://schemas.microsoft.com/office/drawing/2014/main" id="{BC03528A-3441-D2D0-EB59-039DD3783904}"/>
                </a:ext>
              </a:extLst>
            </p:cNvPr>
            <p:cNvCxnSpPr>
              <a:cxnSpLocks/>
            </p:cNvCxnSpPr>
            <p:nvPr/>
          </p:nvCxnSpPr>
          <p:spPr bwMode="auto">
            <a:xfrm>
              <a:off x="2239617" y="3577460"/>
              <a:ext cx="1139687"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5" name="Gerade Verbindung mit Pfeil 14">
              <a:extLst>
                <a:ext uri="{FF2B5EF4-FFF2-40B4-BE49-F238E27FC236}">
                  <a16:creationId xmlns:a16="http://schemas.microsoft.com/office/drawing/2014/main" id="{C2D57A82-E390-0212-1B09-1973B8D11D96}"/>
                </a:ext>
              </a:extLst>
            </p:cNvPr>
            <p:cNvCxnSpPr/>
            <p:nvPr/>
          </p:nvCxnSpPr>
          <p:spPr bwMode="auto">
            <a:xfrm flipH="1">
              <a:off x="2153478" y="3876261"/>
              <a:ext cx="1172818" cy="89120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6" name="Gerade Verbindung mit Pfeil 15">
              <a:extLst>
                <a:ext uri="{FF2B5EF4-FFF2-40B4-BE49-F238E27FC236}">
                  <a16:creationId xmlns:a16="http://schemas.microsoft.com/office/drawing/2014/main" id="{5DBEED22-5B5C-7278-A92A-85254BE87EBD}"/>
                </a:ext>
              </a:extLst>
            </p:cNvPr>
            <p:cNvCxnSpPr>
              <a:cxnSpLocks/>
            </p:cNvCxnSpPr>
            <p:nvPr/>
          </p:nvCxnSpPr>
          <p:spPr bwMode="auto">
            <a:xfrm>
              <a:off x="2239617" y="5108086"/>
              <a:ext cx="1139687"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1384490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27D8F4-3F10-1640-BE0E-4B8DDFE77837}"/>
              </a:ext>
            </a:extLst>
          </p:cNvPr>
          <p:cNvSpPr>
            <a:spLocks noGrp="1"/>
          </p:cNvSpPr>
          <p:nvPr>
            <p:ph type="title"/>
          </p:nvPr>
        </p:nvSpPr>
        <p:spPr/>
        <p:txBody>
          <a:bodyPr/>
          <a:lstStyle/>
          <a:p>
            <a:r>
              <a:rPr lang="de-DE" dirty="0"/>
              <a:t>Debatte &amp; Argumente</a:t>
            </a:r>
          </a:p>
        </p:txBody>
      </p:sp>
      <p:sp>
        <p:nvSpPr>
          <p:cNvPr id="9" name="Inhaltsplatzhalter 2">
            <a:extLst>
              <a:ext uri="{FF2B5EF4-FFF2-40B4-BE49-F238E27FC236}">
                <a16:creationId xmlns:a16="http://schemas.microsoft.com/office/drawing/2014/main" id="{90516C0E-7B64-E1EC-F2FE-87E8A7862CEC}"/>
              </a:ext>
            </a:extLst>
          </p:cNvPr>
          <p:cNvSpPr>
            <a:spLocks noGrp="1"/>
          </p:cNvSpPr>
          <p:nvPr>
            <p:ph idx="1"/>
          </p:nvPr>
        </p:nvSpPr>
        <p:spPr>
          <a:xfrm>
            <a:off x="838199" y="1825625"/>
            <a:ext cx="11136549" cy="4351338"/>
          </a:xfrm>
        </p:spPr>
        <p:txBody>
          <a:bodyPr/>
          <a:lstStyle/>
          <a:p>
            <a:r>
              <a:rPr lang="de-DE" dirty="0"/>
              <a:t>Fördert das Entwickeln und Vertreten von Argumenten</a:t>
            </a:r>
          </a:p>
          <a:p>
            <a:r>
              <a:rPr lang="de-DE" dirty="0"/>
              <a:t>Was ist ein Argument?</a:t>
            </a:r>
          </a:p>
          <a:p>
            <a:pPr lvl="1"/>
            <a:r>
              <a:rPr lang="de-DE" dirty="0"/>
              <a:t>Leihmutterschaft sollte erlaubt werden, damit Paare ihren unerfüllten Kinderwunsch realisieren können. </a:t>
            </a:r>
          </a:p>
          <a:p>
            <a:pPr lvl="1"/>
            <a:endParaRPr lang="de-DE" dirty="0"/>
          </a:p>
          <a:p>
            <a:pPr lvl="1"/>
            <a:r>
              <a:rPr lang="de-DE" dirty="0"/>
              <a:t>Prämisse 1 	Unerfüllte Kinderwünsche zu realisieren ist wünschenswert.</a:t>
            </a:r>
          </a:p>
          <a:p>
            <a:pPr lvl="1"/>
            <a:r>
              <a:rPr lang="de-DE" dirty="0"/>
              <a:t>Prämisse 2	Leihmutterschaft erlaubt die Realisation des Kinderwunsches.</a:t>
            </a:r>
          </a:p>
          <a:p>
            <a:pPr lvl="1"/>
            <a:endParaRPr lang="de-DE" dirty="0"/>
          </a:p>
          <a:p>
            <a:pPr lvl="1"/>
            <a:r>
              <a:rPr lang="de-DE" dirty="0"/>
              <a:t>Konklusion	Leihmutterschaft sollte erlaubt werden. </a:t>
            </a:r>
          </a:p>
        </p:txBody>
      </p:sp>
      <p:cxnSp>
        <p:nvCxnSpPr>
          <p:cNvPr id="10" name="Gerader Verbinder 9">
            <a:extLst>
              <a:ext uri="{FF2B5EF4-FFF2-40B4-BE49-F238E27FC236}">
                <a16:creationId xmlns:a16="http://schemas.microsoft.com/office/drawing/2014/main" id="{4495B467-AD3B-2368-74B5-3A2964FACDAC}"/>
              </a:ext>
            </a:extLst>
          </p:cNvPr>
          <p:cNvCxnSpPr/>
          <p:nvPr/>
        </p:nvCxnSpPr>
        <p:spPr bwMode="auto">
          <a:xfrm>
            <a:off x="1352145" y="4922196"/>
            <a:ext cx="10001655" cy="0"/>
          </a:xfrm>
          <a:prstGeom prst="line">
            <a:avLst/>
          </a:prstGeom>
        </p:spPr>
        <p:style>
          <a:lnRef idx="2">
            <a:schemeClr val="dk1"/>
          </a:lnRef>
          <a:fillRef idx="0">
            <a:schemeClr val="dk1"/>
          </a:fillRef>
          <a:effectRef idx="1">
            <a:schemeClr val="dk1"/>
          </a:effectRef>
          <a:fontRef idx="minor">
            <a:schemeClr val="tx1"/>
          </a:fontRef>
        </p:style>
      </p:cxnSp>
      <p:sp>
        <p:nvSpPr>
          <p:cNvPr id="11" name="Pfeil: nach unten 10">
            <a:extLst>
              <a:ext uri="{FF2B5EF4-FFF2-40B4-BE49-F238E27FC236}">
                <a16:creationId xmlns:a16="http://schemas.microsoft.com/office/drawing/2014/main" id="{CF861CEE-E9DD-AC8A-DB5E-9152C9AA328F}"/>
              </a:ext>
            </a:extLst>
          </p:cNvPr>
          <p:cNvSpPr/>
          <p:nvPr/>
        </p:nvSpPr>
        <p:spPr>
          <a:xfrm>
            <a:off x="3190672" y="3877047"/>
            <a:ext cx="301558" cy="1352145"/>
          </a:xfrm>
          <a:prstGeom prst="downArrow">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sp>
        <p:nvSpPr>
          <p:cNvPr id="12" name="Textfeld 11">
            <a:extLst>
              <a:ext uri="{FF2B5EF4-FFF2-40B4-BE49-F238E27FC236}">
                <a16:creationId xmlns:a16="http://schemas.microsoft.com/office/drawing/2014/main" id="{6DE14FC8-6954-CDAB-1202-1ED47219688E}"/>
              </a:ext>
            </a:extLst>
          </p:cNvPr>
          <p:cNvSpPr txBox="1"/>
          <p:nvPr/>
        </p:nvSpPr>
        <p:spPr>
          <a:xfrm>
            <a:off x="0" y="3344264"/>
            <a:ext cx="1877438" cy="646331"/>
          </a:xfrm>
          <a:prstGeom prst="rect">
            <a:avLst/>
          </a:prstGeom>
          <a:noFill/>
        </p:spPr>
        <p:txBody>
          <a:bodyPr wrap="square" rtlCol="0">
            <a:spAutoFit/>
          </a:bodyPr>
          <a:lstStyle/>
          <a:p>
            <a:r>
              <a:rPr lang="de-DE" dirty="0">
                <a:solidFill>
                  <a:srgbClr val="FF0000"/>
                </a:solidFill>
              </a:rPr>
              <a:t>Kann man prüfen auf Schlüssigkeit</a:t>
            </a:r>
          </a:p>
        </p:txBody>
      </p:sp>
      <p:sp>
        <p:nvSpPr>
          <p:cNvPr id="13" name="Ellipse 12">
            <a:extLst>
              <a:ext uri="{FF2B5EF4-FFF2-40B4-BE49-F238E27FC236}">
                <a16:creationId xmlns:a16="http://schemas.microsoft.com/office/drawing/2014/main" id="{591C5D10-CCD0-77A8-5227-C8F226C065AF}"/>
              </a:ext>
            </a:extLst>
          </p:cNvPr>
          <p:cNvSpPr/>
          <p:nvPr/>
        </p:nvSpPr>
        <p:spPr>
          <a:xfrm>
            <a:off x="1332690" y="3747243"/>
            <a:ext cx="1984442" cy="1097127"/>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de-DE"/>
          </a:p>
        </p:txBody>
      </p:sp>
      <p:sp>
        <p:nvSpPr>
          <p:cNvPr id="14" name="Ellipse 13">
            <a:extLst>
              <a:ext uri="{FF2B5EF4-FFF2-40B4-BE49-F238E27FC236}">
                <a16:creationId xmlns:a16="http://schemas.microsoft.com/office/drawing/2014/main" id="{C1540E23-166C-468B-D957-5FD930BD8B1E}"/>
              </a:ext>
            </a:extLst>
          </p:cNvPr>
          <p:cNvSpPr/>
          <p:nvPr/>
        </p:nvSpPr>
        <p:spPr>
          <a:xfrm>
            <a:off x="2893243" y="3747243"/>
            <a:ext cx="910272" cy="1611748"/>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C1A2196E-AC98-81E6-9ADB-ABCA1A22B61C}"/>
              </a:ext>
            </a:extLst>
          </p:cNvPr>
          <p:cNvSpPr txBox="1"/>
          <p:nvPr/>
        </p:nvSpPr>
        <p:spPr>
          <a:xfrm>
            <a:off x="2251953" y="5533409"/>
            <a:ext cx="1877438" cy="646331"/>
          </a:xfrm>
          <a:prstGeom prst="rect">
            <a:avLst/>
          </a:prstGeom>
          <a:noFill/>
        </p:spPr>
        <p:txBody>
          <a:bodyPr wrap="square" rtlCol="0">
            <a:spAutoFit/>
          </a:bodyPr>
          <a:lstStyle/>
          <a:p>
            <a:r>
              <a:rPr lang="de-DE" dirty="0">
                <a:solidFill>
                  <a:srgbClr val="00B0F0"/>
                </a:solidFill>
              </a:rPr>
              <a:t>Kann man prüfen auf Gültigkeit</a:t>
            </a:r>
          </a:p>
        </p:txBody>
      </p:sp>
    </p:spTree>
    <p:extLst>
      <p:ext uri="{BB962C8B-B14F-4D97-AF65-F5344CB8AC3E}">
        <p14:creationId xmlns:p14="http://schemas.microsoft.com/office/powerpoint/2010/main" val="89223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3" grpId="0" animBg="1"/>
      <p:bldP spid="14" grpId="0" animBg="1"/>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38D516-3464-B142-ACA2-8E096B9E21BD}"/>
              </a:ext>
            </a:extLst>
          </p:cNvPr>
          <p:cNvSpPr>
            <a:spLocks noGrp="1"/>
          </p:cNvSpPr>
          <p:nvPr>
            <p:ph type="title"/>
          </p:nvPr>
        </p:nvSpPr>
        <p:spPr/>
        <p:txBody>
          <a:bodyPr/>
          <a:lstStyle/>
          <a:p>
            <a:r>
              <a:rPr lang="de-DE" dirty="0"/>
              <a:t>Thema: Eigenverantwortung als Verteilungskriterium </a:t>
            </a:r>
          </a:p>
        </p:txBody>
      </p:sp>
      <p:sp>
        <p:nvSpPr>
          <p:cNvPr id="4" name="Inhaltsplatzhalter 2">
            <a:extLst>
              <a:ext uri="{FF2B5EF4-FFF2-40B4-BE49-F238E27FC236}">
                <a16:creationId xmlns:a16="http://schemas.microsoft.com/office/drawing/2014/main" id="{AF49DB54-48C3-CC0F-3D00-53EBF75C2F90}"/>
              </a:ext>
            </a:extLst>
          </p:cNvPr>
          <p:cNvSpPr>
            <a:spLocks noGrp="1"/>
          </p:cNvSpPr>
          <p:nvPr>
            <p:ph idx="1"/>
          </p:nvPr>
        </p:nvSpPr>
        <p:spPr bwMode="auto">
          <a:xfrm>
            <a:off x="838200" y="1825625"/>
            <a:ext cx="10515600" cy="4351338"/>
          </a:xfrm>
        </p:spPr>
        <p:txBody>
          <a:bodyPr>
            <a:normAutofit fontScale="92500"/>
          </a:bodyPr>
          <a:lstStyle/>
          <a:p>
            <a:r>
              <a:rPr lang="de-DE" b="1" dirty="0"/>
              <a:t>52 SGB V Leistungsbeschränkung bei Selbstverschulden</a:t>
            </a:r>
          </a:p>
          <a:p>
            <a:r>
              <a:rPr lang="de-DE" dirty="0"/>
              <a:t>(1) Haben sich Versicherte eine </a:t>
            </a:r>
            <a:r>
              <a:rPr lang="de-DE" dirty="0">
                <a:highlight>
                  <a:srgbClr val="FFFF00"/>
                </a:highlight>
              </a:rPr>
              <a:t>Krankheit vorsätzlich oder bei einem von ihnen begangenen Verbrechen oder vorsätzlichen Vergehen zugezogen, </a:t>
            </a:r>
            <a:r>
              <a:rPr lang="de-DE" dirty="0"/>
              <a:t>kann die Krankenkasse sie an den Kosten der Leistungen in angemessener Höhe beteiligen und das Krankengeld ganz oder teilweise für die Dauer dieser Krankheit versagen und zurückfordern.</a:t>
            </a:r>
          </a:p>
          <a:p>
            <a:r>
              <a:rPr lang="de-DE" dirty="0"/>
              <a:t>(2) Haben sich Versicherte eine Krankheit durch eine </a:t>
            </a:r>
            <a:r>
              <a:rPr lang="de-DE" dirty="0">
                <a:highlight>
                  <a:srgbClr val="FFFF00"/>
                </a:highlight>
              </a:rPr>
              <a:t>medizinisch nicht indizierte ästhetische Operation, eine Tätowierung oder ein Piercing </a:t>
            </a:r>
            <a:r>
              <a:rPr lang="de-DE" dirty="0"/>
              <a:t>zugezogen, hat die Krankenkasse </a:t>
            </a:r>
            <a:r>
              <a:rPr lang="de-DE" dirty="0">
                <a:highlight>
                  <a:srgbClr val="FFFF00"/>
                </a:highlight>
              </a:rPr>
              <a:t>die Versicherten in angemessener Höhe an den Kosten zu beteiligen</a:t>
            </a:r>
            <a:r>
              <a:rPr lang="de-DE" dirty="0"/>
              <a:t> und das Krankengeld für die Dauer dieser Behandlung ganz oder teilweise zu versagen oder zurückzufordern.</a:t>
            </a:r>
          </a:p>
        </p:txBody>
      </p:sp>
    </p:spTree>
    <p:extLst>
      <p:ext uri="{BB962C8B-B14F-4D97-AF65-F5344CB8AC3E}">
        <p14:creationId xmlns:p14="http://schemas.microsoft.com/office/powerpoint/2010/main" val="3440371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A3217D-ACCF-9D5E-1A83-18057AD55DC9}"/>
              </a:ext>
            </a:extLst>
          </p:cNvPr>
          <p:cNvSpPr>
            <a:spLocks noGrp="1"/>
          </p:cNvSpPr>
          <p:nvPr>
            <p:ph type="title"/>
          </p:nvPr>
        </p:nvSpPr>
        <p:spPr/>
        <p:txBody>
          <a:bodyPr/>
          <a:lstStyle/>
          <a:p>
            <a:r>
              <a:rPr lang="de-DE" dirty="0"/>
              <a:t>Immer wieder auf der Agenda…</a:t>
            </a:r>
          </a:p>
        </p:txBody>
      </p:sp>
      <p:sp>
        <p:nvSpPr>
          <p:cNvPr id="4" name="Inhaltsplatzhalter 2">
            <a:extLst>
              <a:ext uri="{FF2B5EF4-FFF2-40B4-BE49-F238E27FC236}">
                <a16:creationId xmlns:a16="http://schemas.microsoft.com/office/drawing/2014/main" id="{06831C47-3EB7-BB9F-5579-15D56888BAE8}"/>
              </a:ext>
            </a:extLst>
          </p:cNvPr>
          <p:cNvSpPr>
            <a:spLocks noGrp="1"/>
          </p:cNvSpPr>
          <p:nvPr>
            <p:ph idx="1"/>
          </p:nvPr>
        </p:nvSpPr>
        <p:spPr bwMode="auto">
          <a:xfrm>
            <a:off x="838200" y="1825625"/>
            <a:ext cx="10515600" cy="4351338"/>
          </a:xfrm>
        </p:spPr>
        <p:txBody>
          <a:bodyPr vertOverflow="overflow" horzOverflow="overflow" vert="horz" wrap="square" lIns="91440" tIns="45720" rIns="91440" bIns="45720" numCol="1" spcCol="0" rtlCol="0" fromWordArt="0" anchor="t" anchorCtr="0" forceAA="0" compatLnSpc="0">
            <a:normAutofit/>
          </a:bodyPr>
          <a:lstStyle/>
          <a:p>
            <a:pPr marL="0" indent="0">
              <a:buNone/>
              <a:defRPr/>
            </a:pPr>
            <a:r>
              <a:rPr lang="de-DE" sz="3000" b="1" dirty="0"/>
              <a:t>Soll das Kriterium des Eigenverantwortung für die Kostenübernahme durch Krankenkassen ausgedehnt werden? </a:t>
            </a:r>
          </a:p>
          <a:p>
            <a:pPr marL="0" indent="0">
              <a:buNone/>
              <a:defRPr/>
            </a:pPr>
            <a:r>
              <a:rPr lang="de-DE" sz="3000" dirty="0"/>
              <a:t>Zu denken wäre an: </a:t>
            </a:r>
          </a:p>
          <a:p>
            <a:pPr>
              <a:defRPr/>
            </a:pPr>
            <a:r>
              <a:rPr lang="de-DE" sz="3000" dirty="0"/>
              <a:t>COPD bei </a:t>
            </a:r>
            <a:r>
              <a:rPr lang="de-DE" sz="3000" dirty="0" err="1"/>
              <a:t>Raucher:innen</a:t>
            </a:r>
            <a:endParaRPr lang="de-DE" sz="3000" dirty="0"/>
          </a:p>
          <a:p>
            <a:pPr>
              <a:defRPr/>
            </a:pPr>
            <a:r>
              <a:rPr lang="de-DE" sz="3000" dirty="0"/>
              <a:t>Folgeschäden von Adipositas</a:t>
            </a:r>
          </a:p>
          <a:p>
            <a:pPr>
              <a:defRPr/>
            </a:pPr>
            <a:r>
              <a:rPr lang="de-DE" sz="3000" dirty="0"/>
              <a:t>Verletzungen bei Extremsportarten</a:t>
            </a:r>
          </a:p>
          <a:p>
            <a:pPr>
              <a:defRPr/>
            </a:pPr>
            <a:r>
              <a:rPr lang="de-DE" sz="3000" dirty="0"/>
              <a:t>… </a:t>
            </a:r>
          </a:p>
        </p:txBody>
      </p:sp>
    </p:spTree>
    <p:extLst>
      <p:ext uri="{BB962C8B-B14F-4D97-AF65-F5344CB8AC3E}">
        <p14:creationId xmlns:p14="http://schemas.microsoft.com/office/powerpoint/2010/main" val="2265228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7D5887-C54B-F36C-1ADD-2BC09B31A2A8}"/>
              </a:ext>
            </a:extLst>
          </p:cNvPr>
          <p:cNvSpPr>
            <a:spLocks noGrp="1"/>
          </p:cNvSpPr>
          <p:nvPr>
            <p:ph type="title"/>
          </p:nvPr>
        </p:nvSpPr>
        <p:spPr/>
        <p:txBody>
          <a:bodyPr/>
          <a:lstStyle/>
          <a:p>
            <a:r>
              <a:rPr lang="de-DE" dirty="0"/>
              <a:t>Kurze Abstimmung </a:t>
            </a:r>
          </a:p>
        </p:txBody>
      </p:sp>
      <p:sp>
        <p:nvSpPr>
          <p:cNvPr id="4" name="Inhaltsplatzhalter 2">
            <a:extLst>
              <a:ext uri="{FF2B5EF4-FFF2-40B4-BE49-F238E27FC236}">
                <a16:creationId xmlns:a16="http://schemas.microsoft.com/office/drawing/2014/main" id="{FEADA229-922F-6332-31AD-C69082F4EF09}"/>
              </a:ext>
            </a:extLst>
          </p:cNvPr>
          <p:cNvSpPr>
            <a:spLocks noGrp="1"/>
          </p:cNvSpPr>
          <p:nvPr>
            <p:ph idx="1"/>
          </p:nvPr>
        </p:nvSpPr>
        <p:spPr>
          <a:xfrm>
            <a:off x="838200" y="2373549"/>
            <a:ext cx="10515600" cy="3803414"/>
          </a:xfrm>
        </p:spPr>
        <p:txBody>
          <a:bodyPr/>
          <a:lstStyle/>
          <a:p>
            <a:pPr marL="457200" indent="-457200">
              <a:buAutoNum type="alphaUcParenBoth"/>
            </a:pPr>
            <a:r>
              <a:rPr lang="de-DE" dirty="0"/>
              <a:t>JA! </a:t>
            </a:r>
            <a:r>
              <a:rPr lang="de-DE" dirty="0" err="1"/>
              <a:t>Patient:innen</a:t>
            </a:r>
            <a:r>
              <a:rPr lang="de-DE" dirty="0"/>
              <a:t>, die ihre Krankheit (mit)verursacht haben – wie beispielsweise </a:t>
            </a:r>
            <a:r>
              <a:rPr lang="de-DE" dirty="0" err="1"/>
              <a:t>Raucher:innen</a:t>
            </a:r>
            <a:r>
              <a:rPr lang="de-DE" dirty="0"/>
              <a:t> oder </a:t>
            </a:r>
            <a:r>
              <a:rPr lang="de-DE" dirty="0" err="1"/>
              <a:t>Extremsportler:innen</a:t>
            </a:r>
            <a:r>
              <a:rPr lang="de-DE" dirty="0"/>
              <a:t> – sollen sich an den entstehenden Behandlungskosten beteiligen.</a:t>
            </a:r>
            <a:r>
              <a:rPr lang="de-DE" b="1" dirty="0">
                <a:solidFill>
                  <a:srgbClr val="FF0000"/>
                </a:solidFill>
              </a:rPr>
              <a:t> </a:t>
            </a:r>
            <a:endParaRPr lang="de-DE" b="1" dirty="0">
              <a:solidFill>
                <a:schemeClr val="accent2"/>
              </a:solidFill>
            </a:endParaRPr>
          </a:p>
          <a:p>
            <a:pPr marL="457200" indent="-457200">
              <a:buAutoNum type="alphaUcParenBoth"/>
            </a:pPr>
            <a:r>
              <a:rPr lang="de-DE" dirty="0"/>
              <a:t>Nein! </a:t>
            </a:r>
            <a:r>
              <a:rPr lang="de-DE" dirty="0" err="1"/>
              <a:t>Patient:innen</a:t>
            </a:r>
            <a:r>
              <a:rPr lang="de-DE" dirty="0"/>
              <a:t>, die ihre Krankheit (mit)verursacht haben – wie beispielsweise </a:t>
            </a:r>
            <a:r>
              <a:rPr lang="de-DE" dirty="0" err="1"/>
              <a:t>Raucher:innen</a:t>
            </a:r>
            <a:r>
              <a:rPr lang="de-DE" dirty="0"/>
              <a:t> oder </a:t>
            </a:r>
            <a:r>
              <a:rPr lang="de-DE" dirty="0" err="1"/>
              <a:t>Extremsportler:innen</a:t>
            </a:r>
            <a:r>
              <a:rPr lang="de-DE" dirty="0"/>
              <a:t> – sollen sich an den entstehenden Behandlungskosten nicht beteiligen müssen. </a:t>
            </a:r>
            <a:endParaRPr lang="de-DE" b="1" dirty="0">
              <a:solidFill>
                <a:schemeClr val="accent2"/>
              </a:solidFill>
            </a:endParaRPr>
          </a:p>
          <a:p>
            <a:endParaRPr lang="de-DE" dirty="0"/>
          </a:p>
        </p:txBody>
      </p:sp>
      <p:sp>
        <p:nvSpPr>
          <p:cNvPr id="5" name="Pfeil: nach rechts 4">
            <a:extLst>
              <a:ext uri="{FF2B5EF4-FFF2-40B4-BE49-F238E27FC236}">
                <a16:creationId xmlns:a16="http://schemas.microsoft.com/office/drawing/2014/main" id="{4F526BE7-341A-F037-9A2D-0594D4658ED3}"/>
              </a:ext>
            </a:extLst>
          </p:cNvPr>
          <p:cNvSpPr/>
          <p:nvPr/>
        </p:nvSpPr>
        <p:spPr>
          <a:xfrm>
            <a:off x="7262192" y="5064021"/>
            <a:ext cx="3916017" cy="801757"/>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de-DE" dirty="0"/>
              <a:t>Posten Sie gerne Ja/Nein in den Chat!</a:t>
            </a:r>
          </a:p>
        </p:txBody>
      </p:sp>
    </p:spTree>
    <p:extLst>
      <p:ext uri="{BB962C8B-B14F-4D97-AF65-F5344CB8AC3E}">
        <p14:creationId xmlns:p14="http://schemas.microsoft.com/office/powerpoint/2010/main" val="353759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A64DA8-0E36-783C-7717-DE616D9B9328}"/>
              </a:ext>
            </a:extLst>
          </p:cNvPr>
          <p:cNvSpPr>
            <a:spLocks noGrp="1"/>
          </p:cNvSpPr>
          <p:nvPr>
            <p:ph type="title"/>
          </p:nvPr>
        </p:nvSpPr>
        <p:spPr/>
        <p:txBody>
          <a:bodyPr/>
          <a:lstStyle/>
          <a:p>
            <a:r>
              <a:rPr lang="de-DE" dirty="0"/>
              <a:t>Durchführung</a:t>
            </a:r>
          </a:p>
        </p:txBody>
      </p:sp>
      <p:sp>
        <p:nvSpPr>
          <p:cNvPr id="4" name="Inhaltsplatzhalter 2">
            <a:extLst>
              <a:ext uri="{FF2B5EF4-FFF2-40B4-BE49-F238E27FC236}">
                <a16:creationId xmlns:a16="http://schemas.microsoft.com/office/drawing/2014/main" id="{1C8F381A-4314-B815-E104-E85D84898AA2}"/>
              </a:ext>
            </a:extLst>
          </p:cNvPr>
          <p:cNvSpPr>
            <a:spLocks noGrp="1"/>
          </p:cNvSpPr>
          <p:nvPr>
            <p:ph idx="1"/>
          </p:nvPr>
        </p:nvSpPr>
        <p:spPr bwMode="auto">
          <a:xfrm>
            <a:off x="838198" y="1884805"/>
            <a:ext cx="10515600" cy="4042917"/>
          </a:xfrm>
        </p:spPr>
        <p:txBody>
          <a:bodyPr vertOverflow="overflow" horzOverflow="overflow" vert="horz" wrap="square" lIns="91440" tIns="45720" rIns="91440" bIns="45720" numCol="1" spcCol="0" rtlCol="0" fromWordArt="0" anchor="t" anchorCtr="0" forceAA="0" compatLnSpc="0">
            <a:normAutofit fontScale="95000" lnSpcReduction="11000"/>
          </a:bodyPr>
          <a:lstStyle/>
          <a:p>
            <a:pPr marL="285750" indent="-285750">
              <a:lnSpc>
                <a:spcPct val="114999"/>
              </a:lnSpc>
              <a:buFont typeface="Arial"/>
              <a:buChar char="•"/>
              <a:defRPr/>
            </a:pPr>
            <a:r>
              <a:rPr lang="de-DE" sz="2400" dirty="0"/>
              <a:t>Einteilung in Pro/Contra-Gruppen und Zuweisung in eine Break-Out Session (zufällig)</a:t>
            </a:r>
            <a:endParaRPr sz="2400" dirty="0"/>
          </a:p>
          <a:p>
            <a:pPr marL="285750" indent="-285750">
              <a:lnSpc>
                <a:spcPct val="114999"/>
              </a:lnSpc>
              <a:buFont typeface="Arial"/>
              <a:buChar char="•"/>
              <a:defRPr/>
            </a:pPr>
            <a:r>
              <a:rPr lang="de-DE" sz="2400" dirty="0"/>
              <a:t>Arbeitsauftrage: Sammeln Sie die Argumente für (Pro-Gruppe) bzw. gegen (Contra-Gruppe) die Ausweitung des Eigenverantwortungsprinzips in der gesetzlichen Krankenversicherung! (20 Min.)</a:t>
            </a:r>
          </a:p>
          <a:p>
            <a:pPr marL="742950" lvl="1" indent="-285750">
              <a:lnSpc>
                <a:spcPct val="114999"/>
              </a:lnSpc>
              <a:buFont typeface="Arial"/>
              <a:buChar char="•"/>
              <a:defRPr/>
            </a:pPr>
            <a:r>
              <a:rPr lang="de-DE" sz="2000" dirty="0"/>
              <a:t>Bitte legen Sie fest, wer welche Argumente vorträgt oder ob das flexibel gehandhabt wird </a:t>
            </a:r>
          </a:p>
          <a:p>
            <a:pPr marL="742950" lvl="1" indent="-285750">
              <a:lnSpc>
                <a:spcPct val="114999"/>
              </a:lnSpc>
              <a:buFont typeface="Arial"/>
              <a:buChar char="•"/>
              <a:defRPr/>
            </a:pPr>
            <a:r>
              <a:rPr lang="de-DE" sz="2000" dirty="0"/>
              <a:t>Bitte bestimmen Sie </a:t>
            </a:r>
            <a:r>
              <a:rPr lang="de-DE" sz="2000" dirty="0" err="1"/>
              <a:t>eine:n</a:t>
            </a:r>
            <a:r>
              <a:rPr lang="de-DE" sz="2000" dirty="0"/>
              <a:t> </a:t>
            </a:r>
            <a:r>
              <a:rPr lang="de-DE" sz="2000" dirty="0" err="1"/>
              <a:t>Protokollanten:in</a:t>
            </a:r>
            <a:r>
              <a:rPr lang="de-DE" sz="2000" dirty="0"/>
              <a:t>, </a:t>
            </a:r>
            <a:r>
              <a:rPr lang="de-DE" sz="2000" dirty="0" err="1"/>
              <a:t>der:die</a:t>
            </a:r>
            <a:r>
              <a:rPr lang="de-DE" sz="2000" dirty="0"/>
              <a:t> die Argumente zentral sammelt.</a:t>
            </a:r>
          </a:p>
          <a:p>
            <a:pPr marL="285750" indent="-285750">
              <a:lnSpc>
                <a:spcPct val="114999"/>
              </a:lnSpc>
              <a:buFont typeface="Arial"/>
              <a:buChar char="•"/>
              <a:defRPr/>
            </a:pPr>
            <a:r>
              <a:rPr lang="de-DE" sz="2400" dirty="0"/>
              <a:t>Durchführung der Zick-Zack-Debatte (10-20 Minuten)</a:t>
            </a:r>
          </a:p>
          <a:p>
            <a:pPr marL="285750" indent="-285750">
              <a:lnSpc>
                <a:spcPct val="114999"/>
              </a:lnSpc>
              <a:buFont typeface="Arial"/>
              <a:buChar char="•"/>
              <a:defRPr/>
            </a:pPr>
            <a:r>
              <a:rPr lang="de-DE" sz="2400" dirty="0"/>
              <a:t>Wiederholung Abstimmung und Reflektion</a:t>
            </a:r>
            <a:endParaRPr sz="2400" dirty="0"/>
          </a:p>
        </p:txBody>
      </p:sp>
    </p:spTree>
    <p:extLst>
      <p:ext uri="{BB962C8B-B14F-4D97-AF65-F5344CB8AC3E}">
        <p14:creationId xmlns:p14="http://schemas.microsoft.com/office/powerpoint/2010/main" val="3365241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966138-751A-50C2-1598-F4D6DAD234B8}"/>
              </a:ext>
            </a:extLst>
          </p:cNvPr>
          <p:cNvSpPr>
            <a:spLocks noGrp="1"/>
          </p:cNvSpPr>
          <p:nvPr>
            <p:ph type="title"/>
          </p:nvPr>
        </p:nvSpPr>
        <p:spPr/>
        <p:txBody>
          <a:bodyPr/>
          <a:lstStyle/>
          <a:p>
            <a:r>
              <a:rPr lang="de-DE" dirty="0"/>
              <a:t>Wiederholung Abstimmung</a:t>
            </a:r>
          </a:p>
        </p:txBody>
      </p:sp>
      <p:sp>
        <p:nvSpPr>
          <p:cNvPr id="4" name="Inhaltsplatzhalter 2">
            <a:extLst>
              <a:ext uri="{FF2B5EF4-FFF2-40B4-BE49-F238E27FC236}">
                <a16:creationId xmlns:a16="http://schemas.microsoft.com/office/drawing/2014/main" id="{E84A3C97-8A65-EC26-EEFC-C36D6DD3E99C}"/>
              </a:ext>
            </a:extLst>
          </p:cNvPr>
          <p:cNvSpPr>
            <a:spLocks noGrp="1"/>
          </p:cNvSpPr>
          <p:nvPr>
            <p:ph idx="1"/>
          </p:nvPr>
        </p:nvSpPr>
        <p:spPr>
          <a:xfrm>
            <a:off x="838200" y="2373549"/>
            <a:ext cx="10515600" cy="3803414"/>
          </a:xfrm>
        </p:spPr>
        <p:txBody>
          <a:bodyPr/>
          <a:lstStyle/>
          <a:p>
            <a:pPr marL="457200" indent="-457200">
              <a:buAutoNum type="alphaUcParenBoth"/>
            </a:pPr>
            <a:r>
              <a:rPr lang="de-DE" dirty="0"/>
              <a:t>JA! </a:t>
            </a:r>
            <a:r>
              <a:rPr lang="de-DE" dirty="0" err="1"/>
              <a:t>Patient:innen</a:t>
            </a:r>
            <a:r>
              <a:rPr lang="de-DE" dirty="0"/>
              <a:t>, die ihre Krankheit (mit)verursacht haben – wie beispielsweise </a:t>
            </a:r>
            <a:r>
              <a:rPr lang="de-DE" dirty="0" err="1"/>
              <a:t>Raucher:innen</a:t>
            </a:r>
            <a:r>
              <a:rPr lang="de-DE" dirty="0"/>
              <a:t> oder </a:t>
            </a:r>
            <a:r>
              <a:rPr lang="de-DE" dirty="0" err="1"/>
              <a:t>Extremsportler:innen</a:t>
            </a:r>
            <a:r>
              <a:rPr lang="de-DE" dirty="0"/>
              <a:t> – sollen sich an den entstehenden Behandlungskosten beteiligen. </a:t>
            </a:r>
            <a:endParaRPr lang="de-DE" b="1" dirty="0">
              <a:solidFill>
                <a:schemeClr val="accent2"/>
              </a:solidFill>
            </a:endParaRPr>
          </a:p>
          <a:p>
            <a:pPr marL="457200" indent="-457200">
              <a:buAutoNum type="alphaUcParenBoth"/>
            </a:pPr>
            <a:endParaRPr lang="de-DE" b="1" dirty="0">
              <a:solidFill>
                <a:schemeClr val="accent2"/>
              </a:solidFill>
            </a:endParaRPr>
          </a:p>
          <a:p>
            <a:pPr marL="457200" indent="-457200">
              <a:buAutoNum type="alphaUcParenBoth"/>
            </a:pPr>
            <a:r>
              <a:rPr lang="de-DE" dirty="0"/>
              <a:t>Nein! </a:t>
            </a:r>
            <a:r>
              <a:rPr lang="de-DE" dirty="0" err="1"/>
              <a:t>Patient:innen</a:t>
            </a:r>
            <a:r>
              <a:rPr lang="de-DE" dirty="0"/>
              <a:t>, die ihre Krankheit (mit)verursacht haben – wie beispielsweise </a:t>
            </a:r>
            <a:r>
              <a:rPr lang="de-DE" dirty="0" err="1"/>
              <a:t>Raucher:innen</a:t>
            </a:r>
            <a:r>
              <a:rPr lang="de-DE" dirty="0"/>
              <a:t> oder </a:t>
            </a:r>
            <a:r>
              <a:rPr lang="de-DE" dirty="0" err="1"/>
              <a:t>Extremsportler:innen</a:t>
            </a:r>
            <a:r>
              <a:rPr lang="de-DE" dirty="0"/>
              <a:t> – sollen sich an den entstehenden Behandlungskosten nicht beteiligen müssen. </a:t>
            </a:r>
            <a:endParaRPr lang="de-DE" b="1" dirty="0">
              <a:solidFill>
                <a:schemeClr val="accent2"/>
              </a:solidFill>
            </a:endParaRPr>
          </a:p>
          <a:p>
            <a:endParaRPr lang="de-DE" dirty="0"/>
          </a:p>
        </p:txBody>
      </p:sp>
    </p:spTree>
    <p:extLst>
      <p:ext uri="{BB962C8B-B14F-4D97-AF65-F5344CB8AC3E}">
        <p14:creationId xmlns:p14="http://schemas.microsoft.com/office/powerpoint/2010/main" val="2245495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97804A-D90D-DA96-9C77-9BC2BB00AC97}"/>
              </a:ext>
            </a:extLst>
          </p:cNvPr>
          <p:cNvSpPr>
            <a:spLocks noGrp="1"/>
          </p:cNvSpPr>
          <p:nvPr>
            <p:ph type="title"/>
          </p:nvPr>
        </p:nvSpPr>
        <p:spPr/>
        <p:txBody>
          <a:bodyPr/>
          <a:lstStyle/>
          <a:p>
            <a:r>
              <a:rPr lang="de-DE" dirty="0"/>
              <a:t>Offene Reflexion </a:t>
            </a:r>
          </a:p>
        </p:txBody>
      </p:sp>
      <p:sp>
        <p:nvSpPr>
          <p:cNvPr id="4" name="Pfeil: nach rechts 3">
            <a:extLst>
              <a:ext uri="{FF2B5EF4-FFF2-40B4-BE49-F238E27FC236}">
                <a16:creationId xmlns:a16="http://schemas.microsoft.com/office/drawing/2014/main" id="{79459DC3-4C1C-D573-44A7-1453F21699E0}"/>
              </a:ext>
            </a:extLst>
          </p:cNvPr>
          <p:cNvSpPr/>
          <p:nvPr/>
        </p:nvSpPr>
        <p:spPr>
          <a:xfrm>
            <a:off x="2179983" y="2462887"/>
            <a:ext cx="7289753" cy="2738592"/>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de-DE" dirty="0"/>
              <a:t>Was hat das mit Ihnen gemacht?</a:t>
            </a:r>
          </a:p>
          <a:p>
            <a:pPr algn="ctr"/>
            <a:endParaRPr lang="de-DE" dirty="0"/>
          </a:p>
          <a:p>
            <a:pPr algn="ctr"/>
            <a:r>
              <a:rPr lang="de-DE" dirty="0"/>
              <a:t>Hat sich Ihre Meinung geändert, verfestigt oder sind Sie verunsicherter als vorher? Warum?</a:t>
            </a:r>
          </a:p>
        </p:txBody>
      </p:sp>
    </p:spTree>
    <p:extLst>
      <p:ext uri="{BB962C8B-B14F-4D97-AF65-F5344CB8AC3E}">
        <p14:creationId xmlns:p14="http://schemas.microsoft.com/office/powerpoint/2010/main" val="3859220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1133</Words>
  <Application>Microsoft Office PowerPoint</Application>
  <PresentationFormat>Breitbild</PresentationFormat>
  <Paragraphs>75</Paragraphs>
  <Slides>12</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Aptos</vt:lpstr>
      <vt:lpstr>Aptos Display</vt:lpstr>
      <vt:lpstr>Arial</vt:lpstr>
      <vt:lpstr>Office</vt:lpstr>
      <vt:lpstr>PowerPoint-Präsentation</vt:lpstr>
      <vt:lpstr>Zick-Zack-Debatte</vt:lpstr>
      <vt:lpstr>Debatte &amp; Argumente</vt:lpstr>
      <vt:lpstr>Thema: Eigenverantwortung als Verteilungskriterium </vt:lpstr>
      <vt:lpstr>Immer wieder auf der Agenda…</vt:lpstr>
      <vt:lpstr>Kurze Abstimmung </vt:lpstr>
      <vt:lpstr>Durchführung</vt:lpstr>
      <vt:lpstr>Wiederholung Abstimmung</vt:lpstr>
      <vt:lpstr>Offene Reflexion </vt:lpstr>
      <vt:lpstr>Hier ist das Ende der Einführungsfolien…</vt:lpstr>
      <vt:lpstr>Stichpunktsammlung relevanter Argumentationsstränge</vt:lpstr>
      <vt:lpstr>Stichpunktsammlung relevanter Argumentationsstränge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Corinna Klingler</dc:creator>
  <cp:lastModifiedBy>Corinna Klingler</cp:lastModifiedBy>
  <cp:revision>1</cp:revision>
  <dcterms:created xsi:type="dcterms:W3CDTF">2024-11-22T13:04:06Z</dcterms:created>
  <dcterms:modified xsi:type="dcterms:W3CDTF">2024-11-22T13:11:23Z</dcterms:modified>
</cp:coreProperties>
</file>